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4"/>
  </p:sldMasterIdLst>
  <p:notesMasterIdLst>
    <p:notesMasterId r:id="rId27"/>
  </p:notesMasterIdLst>
  <p:sldIdLst>
    <p:sldId id="273" r:id="rId5"/>
    <p:sldId id="279" r:id="rId6"/>
    <p:sldId id="292" r:id="rId7"/>
    <p:sldId id="287" r:id="rId8"/>
    <p:sldId id="295" r:id="rId9"/>
    <p:sldId id="288" r:id="rId10"/>
    <p:sldId id="290" r:id="rId11"/>
    <p:sldId id="274" r:id="rId12"/>
    <p:sldId id="298" r:id="rId13"/>
    <p:sldId id="286" r:id="rId14"/>
    <p:sldId id="299" r:id="rId15"/>
    <p:sldId id="308" r:id="rId16"/>
    <p:sldId id="306" r:id="rId17"/>
    <p:sldId id="307" r:id="rId18"/>
    <p:sldId id="275" r:id="rId19"/>
    <p:sldId id="285" r:id="rId20"/>
    <p:sldId id="304" r:id="rId21"/>
    <p:sldId id="305" r:id="rId22"/>
    <p:sldId id="302" r:id="rId23"/>
    <p:sldId id="303" r:id="rId24"/>
    <p:sldId id="283" r:id="rId25"/>
    <p:sldId id="297" r:id="rId26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38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Estilo com Tema 2 - Destaqu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Estilo com Tema 1 - Destaqu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352"/>
    <p:restoredTop sz="91592"/>
  </p:normalViewPr>
  <p:slideViewPr>
    <p:cSldViewPr snapToGrid="0" snapToObjects="1">
      <p:cViewPr varScale="1">
        <p:scale>
          <a:sx n="83" d="100"/>
          <a:sy n="83" d="100"/>
        </p:scale>
        <p:origin x="208" y="1496"/>
      </p:cViewPr>
      <p:guideLst>
        <p:guide orient="horz" pos="2160"/>
        <p:guide pos="3817"/>
      </p:guideLst>
    </p:cSldViewPr>
  </p:slideViewPr>
  <p:outlineViewPr>
    <p:cViewPr>
      <p:scale>
        <a:sx n="33" d="100"/>
        <a:sy n="33" d="100"/>
      </p:scale>
      <p:origin x="0" y="-38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mailto:20211383@iade.pt" TargetMode="Externa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mailto:20211383@iade.pt" TargetMode="Externa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mailto:20210408@iade.pt" TargetMode="Externa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mailto:20211403@iade.pt" TargetMode="External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mailto:20211383@iade.pt" TargetMode="External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hyperlink" Target="mailto:21210026@iade.pt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mailto:20211383@iade.pt" TargetMode="External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mailto:20211383@iade.pt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mailto:20210408@iade.pt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mailto:20211403@iade.pt" TargetMode="External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mailto:20211383@iade.pt" TargetMode="External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hyperlink" Target="mailto:21210026@iade.p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DF7C6A-0300-4369-A029-89EBB01F45B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DC0917-D548-43EC-8912-9D70EE47EB4F}">
      <dgm:prSet/>
      <dgm:spPr/>
      <dgm:t>
        <a:bodyPr/>
        <a:lstStyle/>
        <a:p>
          <a:r>
            <a:rPr lang="pt-PT" dirty="0"/>
            <a:t>Role: </a:t>
          </a:r>
          <a:r>
            <a:rPr lang="pt-PT" dirty="0" err="1"/>
            <a:t>Scrum</a:t>
          </a:r>
          <a:r>
            <a:rPr lang="pt-PT" dirty="0"/>
            <a:t> Master </a:t>
          </a:r>
          <a:endParaRPr lang="en-US" dirty="0"/>
        </a:p>
      </dgm:t>
    </dgm:pt>
    <dgm:pt modelId="{7D4F2600-5EEE-4A97-93C6-ACB3D71485E7}" type="parTrans" cxnId="{4F4D9BE8-762F-464A-BFDB-5197CE574F66}">
      <dgm:prSet/>
      <dgm:spPr/>
      <dgm:t>
        <a:bodyPr/>
        <a:lstStyle/>
        <a:p>
          <a:endParaRPr lang="en-US"/>
        </a:p>
      </dgm:t>
    </dgm:pt>
    <dgm:pt modelId="{E6795175-EAA3-4D84-8A99-B19058ACA21D}" type="sibTrans" cxnId="{4F4D9BE8-762F-464A-BFDB-5197CE574F66}">
      <dgm:prSet/>
      <dgm:spPr/>
      <dgm:t>
        <a:bodyPr/>
        <a:lstStyle/>
        <a:p>
          <a:endParaRPr lang="en-US"/>
        </a:p>
      </dgm:t>
    </dgm:pt>
    <dgm:pt modelId="{DEFAE2C6-1F6E-4E9D-9DE5-B3C9DCFBE87E}">
      <dgm:prSet/>
      <dgm:spPr/>
      <dgm:t>
        <a:bodyPr/>
        <a:lstStyle/>
        <a:p>
          <a:r>
            <a:rPr lang="pt-PT"/>
            <a:t>Informações:</a:t>
          </a:r>
          <a:endParaRPr lang="en-US"/>
        </a:p>
      </dgm:t>
    </dgm:pt>
    <dgm:pt modelId="{CFCD3A96-8E74-4B8C-BF54-DA2CCC47CB63}" type="parTrans" cxnId="{BEFBFEA9-2A38-420B-91CF-375486982627}">
      <dgm:prSet/>
      <dgm:spPr/>
      <dgm:t>
        <a:bodyPr/>
        <a:lstStyle/>
        <a:p>
          <a:endParaRPr lang="en-US"/>
        </a:p>
      </dgm:t>
    </dgm:pt>
    <dgm:pt modelId="{8FB51257-99ED-4615-9767-7E2F04AB2583}" type="sibTrans" cxnId="{BEFBFEA9-2A38-420B-91CF-375486982627}">
      <dgm:prSet/>
      <dgm:spPr/>
      <dgm:t>
        <a:bodyPr/>
        <a:lstStyle/>
        <a:p>
          <a:endParaRPr lang="en-US"/>
        </a:p>
      </dgm:t>
    </dgm:pt>
    <dgm:pt modelId="{7E65CC14-C6F7-42F3-999D-2E623AAED047}">
      <dgm:prSet/>
      <dgm:spPr/>
      <dgm:t>
        <a:bodyPr/>
        <a:lstStyle/>
        <a:p>
          <a:r>
            <a:rPr lang="pt-PT" dirty="0"/>
            <a:t>Idade: 18 anos</a:t>
          </a:r>
          <a:endParaRPr lang="en-US" dirty="0"/>
        </a:p>
      </dgm:t>
    </dgm:pt>
    <dgm:pt modelId="{15436ECC-1235-452D-991B-F3ED93D19556}" type="parTrans" cxnId="{1833357F-91F6-42DB-B5FD-1C83A6C35ABF}">
      <dgm:prSet/>
      <dgm:spPr/>
      <dgm:t>
        <a:bodyPr/>
        <a:lstStyle/>
        <a:p>
          <a:endParaRPr lang="en-US"/>
        </a:p>
      </dgm:t>
    </dgm:pt>
    <dgm:pt modelId="{BA16CD58-F241-4995-8158-F4399E39659C}" type="sibTrans" cxnId="{1833357F-91F6-42DB-B5FD-1C83A6C35ABF}">
      <dgm:prSet/>
      <dgm:spPr/>
      <dgm:t>
        <a:bodyPr/>
        <a:lstStyle/>
        <a:p>
          <a:endParaRPr lang="en-US"/>
        </a:p>
      </dgm:t>
    </dgm:pt>
    <dgm:pt modelId="{8DF6E518-CA45-40BD-ADCF-D8531EA4A988}">
      <dgm:prSet/>
      <dgm:spPr/>
      <dgm:t>
        <a:bodyPr/>
        <a:lstStyle/>
        <a:p>
          <a:r>
            <a:rPr lang="pt-PT"/>
            <a:t>Curso: Informática de Gestão</a:t>
          </a:r>
          <a:endParaRPr lang="en-US"/>
        </a:p>
      </dgm:t>
    </dgm:pt>
    <dgm:pt modelId="{7983E878-0C6F-4DD9-9162-0C8B2D942529}" type="parTrans" cxnId="{59898DD5-BC71-4DB2-B974-6CC4CD56A07B}">
      <dgm:prSet/>
      <dgm:spPr/>
      <dgm:t>
        <a:bodyPr/>
        <a:lstStyle/>
        <a:p>
          <a:endParaRPr lang="en-US"/>
        </a:p>
      </dgm:t>
    </dgm:pt>
    <dgm:pt modelId="{FDBF3472-64B1-4B64-842B-80C7A9BD196D}" type="sibTrans" cxnId="{59898DD5-BC71-4DB2-B974-6CC4CD56A07B}">
      <dgm:prSet/>
      <dgm:spPr/>
      <dgm:t>
        <a:bodyPr/>
        <a:lstStyle/>
        <a:p>
          <a:endParaRPr lang="en-US"/>
        </a:p>
      </dgm:t>
    </dgm:pt>
    <dgm:pt modelId="{CCC17410-26DF-4CB3-B9C2-108C55B87DF4}">
      <dgm:prSet/>
      <dgm:spPr/>
      <dgm:t>
        <a:bodyPr/>
        <a:lstStyle/>
        <a:p>
          <a:r>
            <a:rPr lang="pt-PT" dirty="0"/>
            <a:t>Contacto: </a:t>
          </a:r>
          <a:r>
            <a:rPr lang="pt-PT" dirty="0">
              <a:hlinkClick xmlns:r="http://schemas.openxmlformats.org/officeDocument/2006/relationships" r:id="rId1"/>
            </a:rPr>
            <a:t>20211383@iade.pt</a:t>
          </a:r>
          <a:r>
            <a:rPr lang="pt-PT" dirty="0"/>
            <a:t> </a:t>
          </a:r>
          <a:endParaRPr lang="en-US" dirty="0"/>
        </a:p>
      </dgm:t>
    </dgm:pt>
    <dgm:pt modelId="{48F5698C-7C79-4854-B526-523884850455}" type="parTrans" cxnId="{7F7CBB70-5824-4F41-95B2-8C8D4521241F}">
      <dgm:prSet/>
      <dgm:spPr/>
      <dgm:t>
        <a:bodyPr/>
        <a:lstStyle/>
        <a:p>
          <a:endParaRPr lang="en-US"/>
        </a:p>
      </dgm:t>
    </dgm:pt>
    <dgm:pt modelId="{E1C5DD75-1FE3-4B3D-98D0-45C8B7C87265}" type="sibTrans" cxnId="{7F7CBB70-5824-4F41-95B2-8C8D4521241F}">
      <dgm:prSet/>
      <dgm:spPr/>
      <dgm:t>
        <a:bodyPr/>
        <a:lstStyle/>
        <a:p>
          <a:endParaRPr lang="en-US"/>
        </a:p>
      </dgm:t>
    </dgm:pt>
    <dgm:pt modelId="{E58A4812-13FA-426E-BFF5-8C14B3EE1A49}">
      <dgm:prSet/>
      <dgm:spPr/>
      <dgm:t>
        <a:bodyPr/>
        <a:lstStyle/>
        <a:p>
          <a:r>
            <a:rPr lang="pt-PT" dirty="0"/>
            <a:t>Soft Skills:</a:t>
          </a:r>
          <a:endParaRPr lang="en-US" dirty="0"/>
        </a:p>
      </dgm:t>
    </dgm:pt>
    <dgm:pt modelId="{F39AF259-DAFC-4D7F-BF62-8AE819438EBD}" type="parTrans" cxnId="{DCA7967E-7DEF-4D4F-BE1D-AFBD62FD547F}">
      <dgm:prSet/>
      <dgm:spPr/>
      <dgm:t>
        <a:bodyPr/>
        <a:lstStyle/>
        <a:p>
          <a:endParaRPr lang="en-US"/>
        </a:p>
      </dgm:t>
    </dgm:pt>
    <dgm:pt modelId="{F5AEEC12-B623-4EC3-8474-A355F5D67FD5}" type="sibTrans" cxnId="{DCA7967E-7DEF-4D4F-BE1D-AFBD62FD547F}">
      <dgm:prSet/>
      <dgm:spPr/>
      <dgm:t>
        <a:bodyPr/>
        <a:lstStyle/>
        <a:p>
          <a:endParaRPr lang="en-US"/>
        </a:p>
      </dgm:t>
    </dgm:pt>
    <dgm:pt modelId="{3BDD487C-2637-4B61-8039-B829EC1B1BCA}">
      <dgm:prSet/>
      <dgm:spPr/>
      <dgm:t>
        <a:bodyPr/>
        <a:lstStyle/>
        <a:p>
          <a:r>
            <a:rPr lang="pt-PT" dirty="0"/>
            <a:t>Organizada, boa ouvinte, paciente;</a:t>
          </a:r>
          <a:endParaRPr lang="en-US" dirty="0"/>
        </a:p>
      </dgm:t>
    </dgm:pt>
    <dgm:pt modelId="{C6FE1FBA-E3BB-4C9A-A1C3-CB77A4CEAC1E}" type="parTrans" cxnId="{ACCBE91F-4B3E-4F7E-B57E-7054FAD7AF7D}">
      <dgm:prSet/>
      <dgm:spPr/>
      <dgm:t>
        <a:bodyPr/>
        <a:lstStyle/>
        <a:p>
          <a:endParaRPr lang="en-US"/>
        </a:p>
      </dgm:t>
    </dgm:pt>
    <dgm:pt modelId="{83ACEA31-5B2E-4A58-8EBD-4B02783EFAA1}" type="sibTrans" cxnId="{ACCBE91F-4B3E-4F7E-B57E-7054FAD7AF7D}">
      <dgm:prSet/>
      <dgm:spPr/>
      <dgm:t>
        <a:bodyPr/>
        <a:lstStyle/>
        <a:p>
          <a:endParaRPr lang="en-US"/>
        </a:p>
      </dgm:t>
    </dgm:pt>
    <dgm:pt modelId="{3BFFA541-C35A-4CD2-B1A5-3A771643ACB6}">
      <dgm:prSet/>
      <dgm:spPr/>
      <dgm:t>
        <a:bodyPr/>
        <a:lstStyle/>
        <a:p>
          <a:r>
            <a:rPr lang="pt-PT" dirty="0"/>
            <a:t>Hard </a:t>
          </a:r>
          <a:r>
            <a:rPr lang="pt-PT" dirty="0" err="1"/>
            <a:t>Skills</a:t>
          </a:r>
          <a:r>
            <a:rPr lang="pt-PT" dirty="0"/>
            <a:t>:</a:t>
          </a:r>
          <a:endParaRPr lang="en-US" dirty="0"/>
        </a:p>
      </dgm:t>
    </dgm:pt>
    <dgm:pt modelId="{6F8C3DFB-E22A-4EDF-AD84-B534380AEDF1}" type="parTrans" cxnId="{A93918ED-F9DA-4EC0-A3E5-089C4E3FED86}">
      <dgm:prSet/>
      <dgm:spPr/>
      <dgm:t>
        <a:bodyPr/>
        <a:lstStyle/>
        <a:p>
          <a:endParaRPr lang="en-US"/>
        </a:p>
      </dgm:t>
    </dgm:pt>
    <dgm:pt modelId="{EAC86BD5-AF87-4B1E-86EE-B1711A3B9599}" type="sibTrans" cxnId="{A93918ED-F9DA-4EC0-A3E5-089C4E3FED86}">
      <dgm:prSet/>
      <dgm:spPr/>
      <dgm:t>
        <a:bodyPr/>
        <a:lstStyle/>
        <a:p>
          <a:endParaRPr lang="en-US"/>
        </a:p>
      </dgm:t>
    </dgm:pt>
    <dgm:pt modelId="{CA981DB7-99EC-4D6A-A2E2-625674420E79}">
      <dgm:prSet/>
      <dgm:spPr/>
      <dgm:t>
        <a:bodyPr/>
        <a:lstStyle/>
        <a:p>
          <a:r>
            <a:rPr lang="pt-PT" dirty="0"/>
            <a:t>Ensino Secundário: Curso de Ciências e Tecnologia na Escola Secundária de Miraflores, com média de 15 valores;</a:t>
          </a:r>
          <a:endParaRPr lang="en-US" dirty="0"/>
        </a:p>
      </dgm:t>
    </dgm:pt>
    <dgm:pt modelId="{2F13654D-C2BE-4F7B-A0B1-98492553ADCE}" type="parTrans" cxnId="{DED19B3C-4F93-4FA2-942D-94C2A8543910}">
      <dgm:prSet/>
      <dgm:spPr/>
      <dgm:t>
        <a:bodyPr/>
        <a:lstStyle/>
        <a:p>
          <a:endParaRPr lang="en-US"/>
        </a:p>
      </dgm:t>
    </dgm:pt>
    <dgm:pt modelId="{098EF493-7151-4429-A0E4-57E6B0E8457C}" type="sibTrans" cxnId="{DED19B3C-4F93-4FA2-942D-94C2A8543910}">
      <dgm:prSet/>
      <dgm:spPr/>
      <dgm:t>
        <a:bodyPr/>
        <a:lstStyle/>
        <a:p>
          <a:endParaRPr lang="en-US"/>
        </a:p>
      </dgm:t>
    </dgm:pt>
    <dgm:pt modelId="{F3029C9B-A4BC-4000-8777-34C0C497E115}">
      <dgm:prSet/>
      <dgm:spPr/>
      <dgm:t>
        <a:bodyPr/>
        <a:lstStyle/>
        <a:p>
          <a:r>
            <a:rPr lang="pt-PT" dirty="0"/>
            <a:t>Conhecimento em programação: linguagem Pascal e HTML;</a:t>
          </a:r>
          <a:endParaRPr lang="en-US" dirty="0"/>
        </a:p>
      </dgm:t>
    </dgm:pt>
    <dgm:pt modelId="{CC2F5560-FF61-4481-8532-8E887A418939}" type="parTrans" cxnId="{DAF8FB08-ADB7-4694-9D05-F5A2CA458DF1}">
      <dgm:prSet/>
      <dgm:spPr/>
      <dgm:t>
        <a:bodyPr/>
        <a:lstStyle/>
        <a:p>
          <a:endParaRPr lang="en-US"/>
        </a:p>
      </dgm:t>
    </dgm:pt>
    <dgm:pt modelId="{743C8923-D3B4-48E0-BCD0-32EFF635D372}" type="sibTrans" cxnId="{DAF8FB08-ADB7-4694-9D05-F5A2CA458DF1}">
      <dgm:prSet/>
      <dgm:spPr/>
      <dgm:t>
        <a:bodyPr/>
        <a:lstStyle/>
        <a:p>
          <a:endParaRPr lang="en-US"/>
        </a:p>
      </dgm:t>
    </dgm:pt>
    <dgm:pt modelId="{E1EE92D1-316B-FA4A-AE92-188573D47884}">
      <dgm:prSet/>
      <dgm:spPr/>
      <dgm:t>
        <a:bodyPr/>
        <a:lstStyle/>
        <a:p>
          <a:r>
            <a:rPr lang="pt-PT" noProof="0" dirty="0"/>
            <a:t>Jogo basquetebol nos tempos livres e gosto de trabalhar em equipa </a:t>
          </a:r>
        </a:p>
      </dgm:t>
    </dgm:pt>
    <dgm:pt modelId="{D6D11D51-237A-9446-BE22-A89219CF2A94}" type="parTrans" cxnId="{C9DB6F07-D450-204C-806B-4B71586C600F}">
      <dgm:prSet/>
      <dgm:spPr/>
      <dgm:t>
        <a:bodyPr/>
        <a:lstStyle/>
        <a:p>
          <a:endParaRPr lang="pt-PT"/>
        </a:p>
      </dgm:t>
    </dgm:pt>
    <dgm:pt modelId="{D09CCDEF-1CF2-8D46-80FA-949AEE943244}" type="sibTrans" cxnId="{C9DB6F07-D450-204C-806B-4B71586C600F}">
      <dgm:prSet/>
      <dgm:spPr/>
      <dgm:t>
        <a:bodyPr/>
        <a:lstStyle/>
        <a:p>
          <a:endParaRPr lang="pt-PT"/>
        </a:p>
      </dgm:t>
    </dgm:pt>
    <dgm:pt modelId="{B3282ABD-35AF-774A-8050-343C600BD347}" type="pres">
      <dgm:prSet presAssocID="{7ADF7C6A-0300-4369-A029-89EBB01F45BA}" presName="linear" presStyleCnt="0">
        <dgm:presLayoutVars>
          <dgm:dir/>
          <dgm:animLvl val="lvl"/>
          <dgm:resizeHandles val="exact"/>
        </dgm:presLayoutVars>
      </dgm:prSet>
      <dgm:spPr/>
    </dgm:pt>
    <dgm:pt modelId="{A75909B5-F5B1-ED47-A8E5-00395F51B2CB}" type="pres">
      <dgm:prSet presAssocID="{F8DC0917-D548-43EC-8912-9D70EE47EB4F}" presName="parentLin" presStyleCnt="0"/>
      <dgm:spPr/>
    </dgm:pt>
    <dgm:pt modelId="{A3D7AAB8-76CF-CD40-82BF-41F746A58183}" type="pres">
      <dgm:prSet presAssocID="{F8DC0917-D548-43EC-8912-9D70EE47EB4F}" presName="parentLeftMargin" presStyleLbl="node1" presStyleIdx="0" presStyleCnt="2"/>
      <dgm:spPr/>
    </dgm:pt>
    <dgm:pt modelId="{B409184C-082A-6342-AE0E-B15EE75DB1FC}" type="pres">
      <dgm:prSet presAssocID="{F8DC0917-D548-43EC-8912-9D70EE47EB4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A6B0AEF-1BE8-B043-B9EF-419EDC0A5A46}" type="pres">
      <dgm:prSet presAssocID="{F8DC0917-D548-43EC-8912-9D70EE47EB4F}" presName="negativeSpace" presStyleCnt="0"/>
      <dgm:spPr/>
    </dgm:pt>
    <dgm:pt modelId="{5E24B196-89AB-4C49-BDBE-79C5A1EF4E14}" type="pres">
      <dgm:prSet presAssocID="{F8DC0917-D548-43EC-8912-9D70EE47EB4F}" presName="childText" presStyleLbl="conFgAcc1" presStyleIdx="0" presStyleCnt="2">
        <dgm:presLayoutVars>
          <dgm:bulletEnabled val="1"/>
        </dgm:presLayoutVars>
      </dgm:prSet>
      <dgm:spPr/>
    </dgm:pt>
    <dgm:pt modelId="{F4AD21EF-256E-2141-A4BF-97C89747CD01}" type="pres">
      <dgm:prSet presAssocID="{E6795175-EAA3-4D84-8A99-B19058ACA21D}" presName="spaceBetweenRectangles" presStyleCnt="0"/>
      <dgm:spPr/>
    </dgm:pt>
    <dgm:pt modelId="{525E6AD3-5421-0144-B16A-1E4DB1BECEFC}" type="pres">
      <dgm:prSet presAssocID="{DEFAE2C6-1F6E-4E9D-9DE5-B3C9DCFBE87E}" presName="parentLin" presStyleCnt="0"/>
      <dgm:spPr/>
    </dgm:pt>
    <dgm:pt modelId="{E932EF65-7ED7-CD46-872F-B45A492BE49E}" type="pres">
      <dgm:prSet presAssocID="{DEFAE2C6-1F6E-4E9D-9DE5-B3C9DCFBE87E}" presName="parentLeftMargin" presStyleLbl="node1" presStyleIdx="0" presStyleCnt="2"/>
      <dgm:spPr/>
    </dgm:pt>
    <dgm:pt modelId="{B0E5D06F-3441-1F41-AA64-C422FBB4D6BC}" type="pres">
      <dgm:prSet presAssocID="{DEFAE2C6-1F6E-4E9D-9DE5-B3C9DCFBE87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DA377C8-890B-724B-A470-903D83BD95EA}" type="pres">
      <dgm:prSet presAssocID="{DEFAE2C6-1F6E-4E9D-9DE5-B3C9DCFBE87E}" presName="negativeSpace" presStyleCnt="0"/>
      <dgm:spPr/>
    </dgm:pt>
    <dgm:pt modelId="{D31C803B-3B0E-034C-AA9A-3794D5016C9A}" type="pres">
      <dgm:prSet presAssocID="{DEFAE2C6-1F6E-4E9D-9DE5-B3C9DCFBE87E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E17C206-E470-C942-8D20-27E53DFF06F6}" type="presOf" srcId="{3BDD487C-2637-4B61-8039-B829EC1B1BCA}" destId="{D31C803B-3B0E-034C-AA9A-3794D5016C9A}" srcOrd="0" destOrd="4" presId="urn:microsoft.com/office/officeart/2005/8/layout/list1"/>
    <dgm:cxn modelId="{C9DB6F07-D450-204C-806B-4B71586C600F}" srcId="{E58A4812-13FA-426E-BFF5-8C14B3EE1A49}" destId="{E1EE92D1-316B-FA4A-AE92-188573D47884}" srcOrd="1" destOrd="0" parTransId="{D6D11D51-237A-9446-BE22-A89219CF2A94}" sibTransId="{D09CCDEF-1CF2-8D46-80FA-949AEE943244}"/>
    <dgm:cxn modelId="{DAF8FB08-ADB7-4694-9D05-F5A2CA458DF1}" srcId="{3BFFA541-C35A-4CD2-B1A5-3A771643ACB6}" destId="{F3029C9B-A4BC-4000-8777-34C0C497E115}" srcOrd="1" destOrd="0" parTransId="{CC2F5560-FF61-4481-8532-8E887A418939}" sibTransId="{743C8923-D3B4-48E0-BCD0-32EFF635D372}"/>
    <dgm:cxn modelId="{ACCBE91F-4B3E-4F7E-B57E-7054FAD7AF7D}" srcId="{E58A4812-13FA-426E-BFF5-8C14B3EE1A49}" destId="{3BDD487C-2637-4B61-8039-B829EC1B1BCA}" srcOrd="0" destOrd="0" parTransId="{C6FE1FBA-E3BB-4C9A-A1C3-CB77A4CEAC1E}" sibTransId="{83ACEA31-5B2E-4A58-8EBD-4B02783EFAA1}"/>
    <dgm:cxn modelId="{DED19B3C-4F93-4FA2-942D-94C2A8543910}" srcId="{3BFFA541-C35A-4CD2-B1A5-3A771643ACB6}" destId="{CA981DB7-99EC-4D6A-A2E2-625674420E79}" srcOrd="0" destOrd="0" parTransId="{2F13654D-C2BE-4F7B-A0B1-98492553ADCE}" sibTransId="{098EF493-7151-4429-A0E4-57E6B0E8457C}"/>
    <dgm:cxn modelId="{80099844-6DF5-B84A-B195-AB9B6BC624B0}" type="presOf" srcId="{DEFAE2C6-1F6E-4E9D-9DE5-B3C9DCFBE87E}" destId="{B0E5D06F-3441-1F41-AA64-C422FBB4D6BC}" srcOrd="1" destOrd="0" presId="urn:microsoft.com/office/officeart/2005/8/layout/list1"/>
    <dgm:cxn modelId="{ACB6D14C-A297-AC45-9EF6-E736C99CD5D0}" type="presOf" srcId="{CA981DB7-99EC-4D6A-A2E2-625674420E79}" destId="{D31C803B-3B0E-034C-AA9A-3794D5016C9A}" srcOrd="0" destOrd="7" presId="urn:microsoft.com/office/officeart/2005/8/layout/list1"/>
    <dgm:cxn modelId="{3CA0184D-499A-5C4F-A40A-080EBF2881D5}" type="presOf" srcId="{3BFFA541-C35A-4CD2-B1A5-3A771643ACB6}" destId="{D31C803B-3B0E-034C-AA9A-3794D5016C9A}" srcOrd="0" destOrd="6" presId="urn:microsoft.com/office/officeart/2005/8/layout/list1"/>
    <dgm:cxn modelId="{2C0CA26E-8F02-AC4A-BE6E-251C5CE0DCC0}" type="presOf" srcId="{E58A4812-13FA-426E-BFF5-8C14B3EE1A49}" destId="{D31C803B-3B0E-034C-AA9A-3794D5016C9A}" srcOrd="0" destOrd="3" presId="urn:microsoft.com/office/officeart/2005/8/layout/list1"/>
    <dgm:cxn modelId="{7F7CBB70-5824-4F41-95B2-8C8D4521241F}" srcId="{DEFAE2C6-1F6E-4E9D-9DE5-B3C9DCFBE87E}" destId="{CCC17410-26DF-4CB3-B9C2-108C55B87DF4}" srcOrd="2" destOrd="0" parTransId="{48F5698C-7C79-4854-B526-523884850455}" sibTransId="{E1C5DD75-1FE3-4B3D-98D0-45C8B7C87265}"/>
    <dgm:cxn modelId="{631E7C78-FB97-4F45-AA6F-CE9D67F211FA}" type="presOf" srcId="{8DF6E518-CA45-40BD-ADCF-D8531EA4A988}" destId="{D31C803B-3B0E-034C-AA9A-3794D5016C9A}" srcOrd="0" destOrd="1" presId="urn:microsoft.com/office/officeart/2005/8/layout/list1"/>
    <dgm:cxn modelId="{DCA7967E-7DEF-4D4F-BE1D-AFBD62FD547F}" srcId="{DEFAE2C6-1F6E-4E9D-9DE5-B3C9DCFBE87E}" destId="{E58A4812-13FA-426E-BFF5-8C14B3EE1A49}" srcOrd="3" destOrd="0" parTransId="{F39AF259-DAFC-4D7F-BF62-8AE819438EBD}" sibTransId="{F5AEEC12-B623-4EC3-8474-A355F5D67FD5}"/>
    <dgm:cxn modelId="{1833357F-91F6-42DB-B5FD-1C83A6C35ABF}" srcId="{DEFAE2C6-1F6E-4E9D-9DE5-B3C9DCFBE87E}" destId="{7E65CC14-C6F7-42F3-999D-2E623AAED047}" srcOrd="0" destOrd="0" parTransId="{15436ECC-1235-452D-991B-F3ED93D19556}" sibTransId="{BA16CD58-F241-4995-8158-F4399E39659C}"/>
    <dgm:cxn modelId="{2B384081-583F-F846-9990-ED81313188C6}" type="presOf" srcId="{E1EE92D1-316B-FA4A-AE92-188573D47884}" destId="{D31C803B-3B0E-034C-AA9A-3794D5016C9A}" srcOrd="0" destOrd="5" presId="urn:microsoft.com/office/officeart/2005/8/layout/list1"/>
    <dgm:cxn modelId="{BEFBFEA9-2A38-420B-91CF-375486982627}" srcId="{7ADF7C6A-0300-4369-A029-89EBB01F45BA}" destId="{DEFAE2C6-1F6E-4E9D-9DE5-B3C9DCFBE87E}" srcOrd="1" destOrd="0" parTransId="{CFCD3A96-8E74-4B8C-BF54-DA2CCC47CB63}" sibTransId="{8FB51257-99ED-4615-9767-7E2F04AB2583}"/>
    <dgm:cxn modelId="{C9458EB5-56B1-1243-AA29-CFBDAF63C914}" type="presOf" srcId="{F8DC0917-D548-43EC-8912-9D70EE47EB4F}" destId="{B409184C-082A-6342-AE0E-B15EE75DB1FC}" srcOrd="1" destOrd="0" presId="urn:microsoft.com/office/officeart/2005/8/layout/list1"/>
    <dgm:cxn modelId="{E7FADECB-7919-9242-9706-61EC2178E429}" type="presOf" srcId="{CCC17410-26DF-4CB3-B9C2-108C55B87DF4}" destId="{D31C803B-3B0E-034C-AA9A-3794D5016C9A}" srcOrd="0" destOrd="2" presId="urn:microsoft.com/office/officeart/2005/8/layout/list1"/>
    <dgm:cxn modelId="{8DC6BDCC-8D4F-3947-913A-46FE108526A4}" type="presOf" srcId="{7E65CC14-C6F7-42F3-999D-2E623AAED047}" destId="{D31C803B-3B0E-034C-AA9A-3794D5016C9A}" srcOrd="0" destOrd="0" presId="urn:microsoft.com/office/officeart/2005/8/layout/list1"/>
    <dgm:cxn modelId="{59898DD5-BC71-4DB2-B974-6CC4CD56A07B}" srcId="{DEFAE2C6-1F6E-4E9D-9DE5-B3C9DCFBE87E}" destId="{8DF6E518-CA45-40BD-ADCF-D8531EA4A988}" srcOrd="1" destOrd="0" parTransId="{7983E878-0C6F-4DD9-9162-0C8B2D942529}" sibTransId="{FDBF3472-64B1-4B64-842B-80C7A9BD196D}"/>
    <dgm:cxn modelId="{B845A5D7-5DAF-7F44-AE87-F613144BB1F6}" type="presOf" srcId="{DEFAE2C6-1F6E-4E9D-9DE5-B3C9DCFBE87E}" destId="{E932EF65-7ED7-CD46-872F-B45A492BE49E}" srcOrd="0" destOrd="0" presId="urn:microsoft.com/office/officeart/2005/8/layout/list1"/>
    <dgm:cxn modelId="{E406ECDD-4AAD-0D4B-8E54-83FEB1B4592B}" type="presOf" srcId="{7ADF7C6A-0300-4369-A029-89EBB01F45BA}" destId="{B3282ABD-35AF-774A-8050-343C600BD347}" srcOrd="0" destOrd="0" presId="urn:microsoft.com/office/officeart/2005/8/layout/list1"/>
    <dgm:cxn modelId="{4F4D9BE8-762F-464A-BFDB-5197CE574F66}" srcId="{7ADF7C6A-0300-4369-A029-89EBB01F45BA}" destId="{F8DC0917-D548-43EC-8912-9D70EE47EB4F}" srcOrd="0" destOrd="0" parTransId="{7D4F2600-5EEE-4A97-93C6-ACB3D71485E7}" sibTransId="{E6795175-EAA3-4D84-8A99-B19058ACA21D}"/>
    <dgm:cxn modelId="{4A82E3E9-C4BB-2445-9FB8-35FD06AA6579}" type="presOf" srcId="{F3029C9B-A4BC-4000-8777-34C0C497E115}" destId="{D31C803B-3B0E-034C-AA9A-3794D5016C9A}" srcOrd="0" destOrd="8" presId="urn:microsoft.com/office/officeart/2005/8/layout/list1"/>
    <dgm:cxn modelId="{A93918ED-F9DA-4EC0-A3E5-089C4E3FED86}" srcId="{DEFAE2C6-1F6E-4E9D-9DE5-B3C9DCFBE87E}" destId="{3BFFA541-C35A-4CD2-B1A5-3A771643ACB6}" srcOrd="4" destOrd="0" parTransId="{6F8C3DFB-E22A-4EDF-AD84-B534380AEDF1}" sibTransId="{EAC86BD5-AF87-4B1E-86EE-B1711A3B9599}"/>
    <dgm:cxn modelId="{B7D4D3EF-4C33-ED46-8593-9B40F63DA7A3}" type="presOf" srcId="{F8DC0917-D548-43EC-8912-9D70EE47EB4F}" destId="{A3D7AAB8-76CF-CD40-82BF-41F746A58183}" srcOrd="0" destOrd="0" presId="urn:microsoft.com/office/officeart/2005/8/layout/list1"/>
    <dgm:cxn modelId="{D38B397F-CB9B-1540-9C42-1077D32E2CEC}" type="presParOf" srcId="{B3282ABD-35AF-774A-8050-343C600BD347}" destId="{A75909B5-F5B1-ED47-A8E5-00395F51B2CB}" srcOrd="0" destOrd="0" presId="urn:microsoft.com/office/officeart/2005/8/layout/list1"/>
    <dgm:cxn modelId="{0A8F8D34-F293-6A49-94CD-9D4A53B67D23}" type="presParOf" srcId="{A75909B5-F5B1-ED47-A8E5-00395F51B2CB}" destId="{A3D7AAB8-76CF-CD40-82BF-41F746A58183}" srcOrd="0" destOrd="0" presId="urn:microsoft.com/office/officeart/2005/8/layout/list1"/>
    <dgm:cxn modelId="{B167CCD5-F8C3-BA49-B8BD-C4BF76850D33}" type="presParOf" srcId="{A75909B5-F5B1-ED47-A8E5-00395F51B2CB}" destId="{B409184C-082A-6342-AE0E-B15EE75DB1FC}" srcOrd="1" destOrd="0" presId="urn:microsoft.com/office/officeart/2005/8/layout/list1"/>
    <dgm:cxn modelId="{0E87F1B9-A374-5141-87F6-821D8D9F1B73}" type="presParOf" srcId="{B3282ABD-35AF-774A-8050-343C600BD347}" destId="{8A6B0AEF-1BE8-B043-B9EF-419EDC0A5A46}" srcOrd="1" destOrd="0" presId="urn:microsoft.com/office/officeart/2005/8/layout/list1"/>
    <dgm:cxn modelId="{119732D9-A688-5B49-8D0F-F9F3A5E27DE9}" type="presParOf" srcId="{B3282ABD-35AF-774A-8050-343C600BD347}" destId="{5E24B196-89AB-4C49-BDBE-79C5A1EF4E14}" srcOrd="2" destOrd="0" presId="urn:microsoft.com/office/officeart/2005/8/layout/list1"/>
    <dgm:cxn modelId="{230F378A-FE40-AF43-B423-EE3F4CC7112B}" type="presParOf" srcId="{B3282ABD-35AF-774A-8050-343C600BD347}" destId="{F4AD21EF-256E-2141-A4BF-97C89747CD01}" srcOrd="3" destOrd="0" presId="urn:microsoft.com/office/officeart/2005/8/layout/list1"/>
    <dgm:cxn modelId="{940C00CE-454B-5644-A43B-80A850B179F4}" type="presParOf" srcId="{B3282ABD-35AF-774A-8050-343C600BD347}" destId="{525E6AD3-5421-0144-B16A-1E4DB1BECEFC}" srcOrd="4" destOrd="0" presId="urn:microsoft.com/office/officeart/2005/8/layout/list1"/>
    <dgm:cxn modelId="{96164726-81C1-D74E-BDF9-2CF5DC7107E2}" type="presParOf" srcId="{525E6AD3-5421-0144-B16A-1E4DB1BECEFC}" destId="{E932EF65-7ED7-CD46-872F-B45A492BE49E}" srcOrd="0" destOrd="0" presId="urn:microsoft.com/office/officeart/2005/8/layout/list1"/>
    <dgm:cxn modelId="{8E3260C1-5B42-6F4F-8B01-FD4BCD7C6E50}" type="presParOf" srcId="{525E6AD3-5421-0144-B16A-1E4DB1BECEFC}" destId="{B0E5D06F-3441-1F41-AA64-C422FBB4D6BC}" srcOrd="1" destOrd="0" presId="urn:microsoft.com/office/officeart/2005/8/layout/list1"/>
    <dgm:cxn modelId="{53FEED78-0FEF-B140-92CD-049A3ED0C7BB}" type="presParOf" srcId="{B3282ABD-35AF-774A-8050-343C600BD347}" destId="{4DA377C8-890B-724B-A470-903D83BD95EA}" srcOrd="5" destOrd="0" presId="urn:microsoft.com/office/officeart/2005/8/layout/list1"/>
    <dgm:cxn modelId="{845DF18F-8521-BA43-A7AA-51ED4096D529}" type="presParOf" srcId="{B3282ABD-35AF-774A-8050-343C600BD347}" destId="{D31C803B-3B0E-034C-AA9A-3794D5016C9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DF7C6A-0300-4369-A029-89EBB01F45B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DC0917-D548-43EC-8912-9D70EE47EB4F}">
      <dgm:prSet/>
      <dgm:spPr/>
      <dgm:t>
        <a:bodyPr/>
        <a:lstStyle/>
        <a:p>
          <a:r>
            <a:rPr lang="pt-PT" noProof="0" dirty="0"/>
            <a:t>Role: </a:t>
          </a:r>
          <a:r>
            <a:rPr lang="pt-PT" noProof="0" dirty="0" err="1"/>
            <a:t>Scrum</a:t>
          </a:r>
          <a:r>
            <a:rPr lang="pt-PT" noProof="0" dirty="0"/>
            <a:t> </a:t>
          </a:r>
          <a:r>
            <a:rPr lang="pt-PT" noProof="0" dirty="0" err="1"/>
            <a:t>Developer</a:t>
          </a:r>
          <a:r>
            <a:rPr lang="pt-PT" noProof="0" dirty="0"/>
            <a:t> – Equipa Diagrama de Contexto, Diagrama Casos de Utilização</a:t>
          </a:r>
        </a:p>
      </dgm:t>
    </dgm:pt>
    <dgm:pt modelId="{7D4F2600-5EEE-4A97-93C6-ACB3D71485E7}" type="parTrans" cxnId="{4F4D9BE8-762F-464A-BFDB-5197CE574F66}">
      <dgm:prSet/>
      <dgm:spPr/>
      <dgm:t>
        <a:bodyPr/>
        <a:lstStyle/>
        <a:p>
          <a:endParaRPr lang="pt-PT" noProof="0" dirty="0"/>
        </a:p>
      </dgm:t>
    </dgm:pt>
    <dgm:pt modelId="{E6795175-EAA3-4D84-8A99-B19058ACA21D}" type="sibTrans" cxnId="{4F4D9BE8-762F-464A-BFDB-5197CE574F66}">
      <dgm:prSet/>
      <dgm:spPr/>
      <dgm:t>
        <a:bodyPr/>
        <a:lstStyle/>
        <a:p>
          <a:endParaRPr lang="pt-PT" noProof="0" dirty="0"/>
        </a:p>
      </dgm:t>
    </dgm:pt>
    <dgm:pt modelId="{DEFAE2C6-1F6E-4E9D-9DE5-B3C9DCFBE87E}">
      <dgm:prSet/>
      <dgm:spPr/>
      <dgm:t>
        <a:bodyPr/>
        <a:lstStyle/>
        <a:p>
          <a:r>
            <a:rPr lang="pt-PT" noProof="0" dirty="0"/>
            <a:t>Informações:</a:t>
          </a:r>
        </a:p>
      </dgm:t>
    </dgm:pt>
    <dgm:pt modelId="{CFCD3A96-8E74-4B8C-BF54-DA2CCC47CB63}" type="parTrans" cxnId="{BEFBFEA9-2A38-420B-91CF-375486982627}">
      <dgm:prSet/>
      <dgm:spPr/>
      <dgm:t>
        <a:bodyPr/>
        <a:lstStyle/>
        <a:p>
          <a:endParaRPr lang="pt-PT" noProof="0" dirty="0"/>
        </a:p>
      </dgm:t>
    </dgm:pt>
    <dgm:pt modelId="{8FB51257-99ED-4615-9767-7E2F04AB2583}" type="sibTrans" cxnId="{BEFBFEA9-2A38-420B-91CF-375486982627}">
      <dgm:prSet/>
      <dgm:spPr/>
      <dgm:t>
        <a:bodyPr/>
        <a:lstStyle/>
        <a:p>
          <a:endParaRPr lang="pt-PT" noProof="0" dirty="0"/>
        </a:p>
      </dgm:t>
    </dgm:pt>
    <dgm:pt modelId="{7E65CC14-C6F7-42F3-999D-2E623AAED047}">
      <dgm:prSet/>
      <dgm:spPr/>
      <dgm:t>
        <a:bodyPr/>
        <a:lstStyle/>
        <a:p>
          <a:r>
            <a:rPr lang="pt-PT" noProof="0" dirty="0"/>
            <a:t>Idade: 28 anos</a:t>
          </a:r>
        </a:p>
      </dgm:t>
    </dgm:pt>
    <dgm:pt modelId="{15436ECC-1235-452D-991B-F3ED93D19556}" type="parTrans" cxnId="{1833357F-91F6-42DB-B5FD-1C83A6C35ABF}">
      <dgm:prSet/>
      <dgm:spPr/>
      <dgm:t>
        <a:bodyPr/>
        <a:lstStyle/>
        <a:p>
          <a:endParaRPr lang="pt-PT" noProof="0" dirty="0"/>
        </a:p>
      </dgm:t>
    </dgm:pt>
    <dgm:pt modelId="{BA16CD58-F241-4995-8158-F4399E39659C}" type="sibTrans" cxnId="{1833357F-91F6-42DB-B5FD-1C83A6C35ABF}">
      <dgm:prSet/>
      <dgm:spPr/>
      <dgm:t>
        <a:bodyPr/>
        <a:lstStyle/>
        <a:p>
          <a:endParaRPr lang="pt-PT" noProof="0" dirty="0"/>
        </a:p>
      </dgm:t>
    </dgm:pt>
    <dgm:pt modelId="{CCC17410-26DF-4CB3-B9C2-108C55B87DF4}">
      <dgm:prSet/>
      <dgm:spPr/>
      <dgm:t>
        <a:bodyPr/>
        <a:lstStyle/>
        <a:p>
          <a:r>
            <a:rPr lang="pt-PT" noProof="0" dirty="0"/>
            <a:t>Contacto: </a:t>
          </a:r>
          <a:r>
            <a:rPr lang="pt-PT" noProof="0" dirty="0">
              <a:hlinkClick xmlns:r="http://schemas.openxmlformats.org/officeDocument/2006/relationships" r:id="rId1"/>
            </a:rPr>
            <a:t>20210109@iade.pt</a:t>
          </a:r>
          <a:r>
            <a:rPr lang="pt-PT" noProof="0" dirty="0"/>
            <a:t> </a:t>
          </a:r>
        </a:p>
      </dgm:t>
    </dgm:pt>
    <dgm:pt modelId="{48F5698C-7C79-4854-B526-523884850455}" type="parTrans" cxnId="{7F7CBB70-5824-4F41-95B2-8C8D4521241F}">
      <dgm:prSet/>
      <dgm:spPr/>
      <dgm:t>
        <a:bodyPr/>
        <a:lstStyle/>
        <a:p>
          <a:endParaRPr lang="pt-PT" noProof="0" dirty="0"/>
        </a:p>
      </dgm:t>
    </dgm:pt>
    <dgm:pt modelId="{E1C5DD75-1FE3-4B3D-98D0-45C8B7C87265}" type="sibTrans" cxnId="{7F7CBB70-5824-4F41-95B2-8C8D4521241F}">
      <dgm:prSet/>
      <dgm:spPr/>
      <dgm:t>
        <a:bodyPr/>
        <a:lstStyle/>
        <a:p>
          <a:endParaRPr lang="pt-PT" noProof="0" dirty="0"/>
        </a:p>
      </dgm:t>
    </dgm:pt>
    <dgm:pt modelId="{E58A4812-13FA-426E-BFF5-8C14B3EE1A49}">
      <dgm:prSet/>
      <dgm:spPr/>
      <dgm:t>
        <a:bodyPr/>
        <a:lstStyle/>
        <a:p>
          <a:r>
            <a:rPr lang="pt-PT" noProof="0" dirty="0"/>
            <a:t>Soft </a:t>
          </a:r>
          <a:r>
            <a:rPr lang="pt-PT" noProof="0" dirty="0" err="1"/>
            <a:t>Skills</a:t>
          </a:r>
          <a:r>
            <a:rPr lang="pt-PT" noProof="0" dirty="0"/>
            <a:t>: </a:t>
          </a:r>
        </a:p>
      </dgm:t>
    </dgm:pt>
    <dgm:pt modelId="{F39AF259-DAFC-4D7F-BF62-8AE819438EBD}" type="parTrans" cxnId="{DCA7967E-7DEF-4D4F-BE1D-AFBD62FD547F}">
      <dgm:prSet/>
      <dgm:spPr/>
      <dgm:t>
        <a:bodyPr/>
        <a:lstStyle/>
        <a:p>
          <a:endParaRPr lang="pt-PT" noProof="0" dirty="0"/>
        </a:p>
      </dgm:t>
    </dgm:pt>
    <dgm:pt modelId="{F5AEEC12-B623-4EC3-8474-A355F5D67FD5}" type="sibTrans" cxnId="{DCA7967E-7DEF-4D4F-BE1D-AFBD62FD547F}">
      <dgm:prSet/>
      <dgm:spPr/>
      <dgm:t>
        <a:bodyPr/>
        <a:lstStyle/>
        <a:p>
          <a:endParaRPr lang="pt-PT" noProof="0" dirty="0"/>
        </a:p>
      </dgm:t>
    </dgm:pt>
    <dgm:pt modelId="{3BDD487C-2637-4B61-8039-B829EC1B1BCA}">
      <dgm:prSet/>
      <dgm:spPr/>
      <dgm:t>
        <a:bodyPr/>
        <a:lstStyle/>
        <a:p>
          <a:r>
            <a:rPr lang="pt-PT" noProof="0" dirty="0"/>
            <a:t>Perseverante, otimista e organizado.  </a:t>
          </a:r>
        </a:p>
      </dgm:t>
    </dgm:pt>
    <dgm:pt modelId="{C6FE1FBA-E3BB-4C9A-A1C3-CB77A4CEAC1E}" type="parTrans" cxnId="{ACCBE91F-4B3E-4F7E-B57E-7054FAD7AF7D}">
      <dgm:prSet/>
      <dgm:spPr/>
      <dgm:t>
        <a:bodyPr/>
        <a:lstStyle/>
        <a:p>
          <a:endParaRPr lang="pt-PT" noProof="0" dirty="0"/>
        </a:p>
      </dgm:t>
    </dgm:pt>
    <dgm:pt modelId="{83ACEA31-5B2E-4A58-8EBD-4B02783EFAA1}" type="sibTrans" cxnId="{ACCBE91F-4B3E-4F7E-B57E-7054FAD7AF7D}">
      <dgm:prSet/>
      <dgm:spPr/>
      <dgm:t>
        <a:bodyPr/>
        <a:lstStyle/>
        <a:p>
          <a:endParaRPr lang="pt-PT" noProof="0" dirty="0"/>
        </a:p>
      </dgm:t>
    </dgm:pt>
    <dgm:pt modelId="{3BFFA541-C35A-4CD2-B1A5-3A771643ACB6}">
      <dgm:prSet/>
      <dgm:spPr/>
      <dgm:t>
        <a:bodyPr/>
        <a:lstStyle/>
        <a:p>
          <a:r>
            <a:rPr lang="pt-PT" noProof="0" dirty="0"/>
            <a:t>Hard </a:t>
          </a:r>
          <a:r>
            <a:rPr lang="pt-PT" noProof="0" dirty="0" err="1"/>
            <a:t>Skills</a:t>
          </a:r>
          <a:r>
            <a:rPr lang="pt-PT" noProof="0" dirty="0"/>
            <a:t>:</a:t>
          </a:r>
        </a:p>
      </dgm:t>
    </dgm:pt>
    <dgm:pt modelId="{6F8C3DFB-E22A-4EDF-AD84-B534380AEDF1}" type="parTrans" cxnId="{A93918ED-F9DA-4EC0-A3E5-089C4E3FED86}">
      <dgm:prSet/>
      <dgm:spPr/>
      <dgm:t>
        <a:bodyPr/>
        <a:lstStyle/>
        <a:p>
          <a:endParaRPr lang="pt-PT" noProof="0" dirty="0"/>
        </a:p>
      </dgm:t>
    </dgm:pt>
    <dgm:pt modelId="{EAC86BD5-AF87-4B1E-86EE-B1711A3B9599}" type="sibTrans" cxnId="{A93918ED-F9DA-4EC0-A3E5-089C4E3FED86}">
      <dgm:prSet/>
      <dgm:spPr/>
      <dgm:t>
        <a:bodyPr/>
        <a:lstStyle/>
        <a:p>
          <a:endParaRPr lang="pt-PT" noProof="0" dirty="0"/>
        </a:p>
      </dgm:t>
    </dgm:pt>
    <dgm:pt modelId="{CA981DB7-99EC-4D6A-A2E2-625674420E79}">
      <dgm:prSet/>
      <dgm:spPr/>
      <dgm:t>
        <a:bodyPr/>
        <a:lstStyle/>
        <a:p>
          <a:r>
            <a:rPr lang="pt-PT" noProof="0" dirty="0"/>
            <a:t>Ensino superior: Curso de Direito com extensão para Investigação Forense, artigo publicado pela universidade sobre o tema Lavagem de Dinheiro a Luz da Teoria da Cegueira Deliberada.</a:t>
          </a:r>
        </a:p>
      </dgm:t>
    </dgm:pt>
    <dgm:pt modelId="{2F13654D-C2BE-4F7B-A0B1-98492553ADCE}" type="parTrans" cxnId="{DED19B3C-4F93-4FA2-942D-94C2A8543910}">
      <dgm:prSet/>
      <dgm:spPr/>
      <dgm:t>
        <a:bodyPr/>
        <a:lstStyle/>
        <a:p>
          <a:endParaRPr lang="pt-PT" noProof="0" dirty="0"/>
        </a:p>
      </dgm:t>
    </dgm:pt>
    <dgm:pt modelId="{098EF493-7151-4429-A0E4-57E6B0E8457C}" type="sibTrans" cxnId="{DED19B3C-4F93-4FA2-942D-94C2A8543910}">
      <dgm:prSet/>
      <dgm:spPr/>
      <dgm:t>
        <a:bodyPr/>
        <a:lstStyle/>
        <a:p>
          <a:endParaRPr lang="pt-PT" noProof="0" dirty="0"/>
        </a:p>
      </dgm:t>
    </dgm:pt>
    <dgm:pt modelId="{8DF6E518-CA45-40BD-ADCF-D8531EA4A988}">
      <dgm:prSet/>
      <dgm:spPr/>
      <dgm:t>
        <a:bodyPr/>
        <a:lstStyle/>
        <a:p>
          <a:r>
            <a:rPr lang="pt-PT" noProof="0" dirty="0"/>
            <a:t>Curso: Informática de Gestão</a:t>
          </a:r>
        </a:p>
      </dgm:t>
    </dgm:pt>
    <dgm:pt modelId="{FDBF3472-64B1-4B64-842B-80C7A9BD196D}" type="sibTrans" cxnId="{59898DD5-BC71-4DB2-B974-6CC4CD56A07B}">
      <dgm:prSet/>
      <dgm:spPr/>
      <dgm:t>
        <a:bodyPr/>
        <a:lstStyle/>
        <a:p>
          <a:endParaRPr lang="pt-PT" noProof="0" dirty="0"/>
        </a:p>
      </dgm:t>
    </dgm:pt>
    <dgm:pt modelId="{7983E878-0C6F-4DD9-9162-0C8B2D942529}" type="parTrans" cxnId="{59898DD5-BC71-4DB2-B974-6CC4CD56A07B}">
      <dgm:prSet/>
      <dgm:spPr/>
      <dgm:t>
        <a:bodyPr/>
        <a:lstStyle/>
        <a:p>
          <a:endParaRPr lang="pt-PT" noProof="0" dirty="0"/>
        </a:p>
      </dgm:t>
    </dgm:pt>
    <dgm:pt modelId="{FD0F6975-079D-4DF7-A0FE-E5D77FF2444E}">
      <dgm:prSet/>
      <dgm:spPr/>
      <dgm:t>
        <a:bodyPr/>
        <a:lstStyle/>
        <a:p>
          <a:r>
            <a:rPr lang="pt-PT" noProof="0" dirty="0"/>
            <a:t>Certificado: Conclusão de Curso Semana da Ciência, oferecido pela </a:t>
          </a:r>
          <a:r>
            <a:rPr lang="pt-PT" noProof="0" dirty="0" err="1"/>
            <a:t>Academy</a:t>
          </a:r>
          <a:r>
            <a:rPr lang="pt-PT" noProof="0" dirty="0"/>
            <a:t> </a:t>
          </a:r>
          <a:r>
            <a:rPr lang="pt-PT" noProof="0" dirty="0" err="1"/>
            <a:t>Space</a:t>
          </a:r>
          <a:r>
            <a:rPr lang="pt-PT" noProof="0" dirty="0"/>
            <a:t>, curso ministrado pelo físico, astrônomo, membro e ex conselheiro da </a:t>
          </a:r>
          <a:r>
            <a:rPr lang="pt-PT" b="0" i="0" u="none" noProof="0" dirty="0" err="1">
              <a:effectLst/>
            </a:rPr>
            <a:t>American</a:t>
          </a:r>
          <a:r>
            <a:rPr lang="pt-PT" b="0" i="0" u="none" noProof="0" dirty="0">
              <a:effectLst/>
            </a:rPr>
            <a:t> </a:t>
          </a:r>
          <a:r>
            <a:rPr lang="pt-PT" b="0" i="0" u="none" noProof="0" dirty="0" err="1">
              <a:effectLst/>
            </a:rPr>
            <a:t>Physical</a:t>
          </a:r>
          <a:r>
            <a:rPr lang="pt-PT" b="0" i="0" u="none" noProof="0" dirty="0">
              <a:effectLst/>
            </a:rPr>
            <a:t> </a:t>
          </a:r>
          <a:r>
            <a:rPr lang="pt-PT" b="0" i="0" u="none" noProof="0" dirty="0" err="1">
              <a:effectLst/>
            </a:rPr>
            <a:t>Society</a:t>
          </a:r>
          <a:r>
            <a:rPr lang="pt-PT" b="0" i="0" u="none" noProof="0" dirty="0">
              <a:effectLst/>
            </a:rPr>
            <a:t>, Marcelo </a:t>
          </a:r>
          <a:r>
            <a:rPr lang="pt-PT" b="0" i="0" u="none" noProof="0" dirty="0" err="1">
              <a:effectLst/>
            </a:rPr>
            <a:t>Gleiser</a:t>
          </a:r>
          <a:endParaRPr lang="pt-PT" b="0" i="0" u="none" noProof="0" dirty="0">
            <a:effectLst/>
          </a:endParaRPr>
        </a:p>
      </dgm:t>
    </dgm:pt>
    <dgm:pt modelId="{5D0847C9-E169-42F6-92FB-F5EF5664C1C1}" type="parTrans" cxnId="{F8204E18-F6FD-45E0-AF13-3CF25E1C166A}">
      <dgm:prSet/>
      <dgm:spPr/>
      <dgm:t>
        <a:bodyPr/>
        <a:lstStyle/>
        <a:p>
          <a:endParaRPr lang="pt-PT" noProof="0" dirty="0"/>
        </a:p>
      </dgm:t>
    </dgm:pt>
    <dgm:pt modelId="{67E63FD5-F7A5-4AA3-80CB-1BE69ECD5D74}" type="sibTrans" cxnId="{F8204E18-F6FD-45E0-AF13-3CF25E1C166A}">
      <dgm:prSet/>
      <dgm:spPr/>
      <dgm:t>
        <a:bodyPr/>
        <a:lstStyle/>
        <a:p>
          <a:endParaRPr lang="pt-PT" noProof="0" dirty="0"/>
        </a:p>
      </dgm:t>
    </dgm:pt>
    <dgm:pt modelId="{B3282ABD-35AF-774A-8050-343C600BD347}" type="pres">
      <dgm:prSet presAssocID="{7ADF7C6A-0300-4369-A029-89EBB01F45BA}" presName="linear" presStyleCnt="0">
        <dgm:presLayoutVars>
          <dgm:dir/>
          <dgm:animLvl val="lvl"/>
          <dgm:resizeHandles val="exact"/>
        </dgm:presLayoutVars>
      </dgm:prSet>
      <dgm:spPr/>
    </dgm:pt>
    <dgm:pt modelId="{A75909B5-F5B1-ED47-A8E5-00395F51B2CB}" type="pres">
      <dgm:prSet presAssocID="{F8DC0917-D548-43EC-8912-9D70EE47EB4F}" presName="parentLin" presStyleCnt="0"/>
      <dgm:spPr/>
    </dgm:pt>
    <dgm:pt modelId="{A3D7AAB8-76CF-CD40-82BF-41F746A58183}" type="pres">
      <dgm:prSet presAssocID="{F8DC0917-D548-43EC-8912-9D70EE47EB4F}" presName="parentLeftMargin" presStyleLbl="node1" presStyleIdx="0" presStyleCnt="2"/>
      <dgm:spPr/>
    </dgm:pt>
    <dgm:pt modelId="{B409184C-082A-6342-AE0E-B15EE75DB1FC}" type="pres">
      <dgm:prSet presAssocID="{F8DC0917-D548-43EC-8912-9D70EE47EB4F}" presName="parentText" presStyleLbl="node1" presStyleIdx="0" presStyleCnt="2" custScaleY="131561" custLinFactNeighborX="-2235">
        <dgm:presLayoutVars>
          <dgm:chMax val="0"/>
          <dgm:bulletEnabled val="1"/>
        </dgm:presLayoutVars>
      </dgm:prSet>
      <dgm:spPr/>
    </dgm:pt>
    <dgm:pt modelId="{8A6B0AEF-1BE8-B043-B9EF-419EDC0A5A46}" type="pres">
      <dgm:prSet presAssocID="{F8DC0917-D548-43EC-8912-9D70EE47EB4F}" presName="negativeSpace" presStyleCnt="0"/>
      <dgm:spPr/>
    </dgm:pt>
    <dgm:pt modelId="{5E24B196-89AB-4C49-BDBE-79C5A1EF4E14}" type="pres">
      <dgm:prSet presAssocID="{F8DC0917-D548-43EC-8912-9D70EE47EB4F}" presName="childText" presStyleLbl="conFgAcc1" presStyleIdx="0" presStyleCnt="2">
        <dgm:presLayoutVars>
          <dgm:bulletEnabled val="1"/>
        </dgm:presLayoutVars>
      </dgm:prSet>
      <dgm:spPr/>
    </dgm:pt>
    <dgm:pt modelId="{F4AD21EF-256E-2141-A4BF-97C89747CD01}" type="pres">
      <dgm:prSet presAssocID="{E6795175-EAA3-4D84-8A99-B19058ACA21D}" presName="spaceBetweenRectangles" presStyleCnt="0"/>
      <dgm:spPr/>
    </dgm:pt>
    <dgm:pt modelId="{525E6AD3-5421-0144-B16A-1E4DB1BECEFC}" type="pres">
      <dgm:prSet presAssocID="{DEFAE2C6-1F6E-4E9D-9DE5-B3C9DCFBE87E}" presName="parentLin" presStyleCnt="0"/>
      <dgm:spPr/>
    </dgm:pt>
    <dgm:pt modelId="{E932EF65-7ED7-CD46-872F-B45A492BE49E}" type="pres">
      <dgm:prSet presAssocID="{DEFAE2C6-1F6E-4E9D-9DE5-B3C9DCFBE87E}" presName="parentLeftMargin" presStyleLbl="node1" presStyleIdx="0" presStyleCnt="2"/>
      <dgm:spPr/>
    </dgm:pt>
    <dgm:pt modelId="{B0E5D06F-3441-1F41-AA64-C422FBB4D6BC}" type="pres">
      <dgm:prSet presAssocID="{DEFAE2C6-1F6E-4E9D-9DE5-B3C9DCFBE87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DA377C8-890B-724B-A470-903D83BD95EA}" type="pres">
      <dgm:prSet presAssocID="{DEFAE2C6-1F6E-4E9D-9DE5-B3C9DCFBE87E}" presName="negativeSpace" presStyleCnt="0"/>
      <dgm:spPr/>
    </dgm:pt>
    <dgm:pt modelId="{D31C803B-3B0E-034C-AA9A-3794D5016C9A}" type="pres">
      <dgm:prSet presAssocID="{DEFAE2C6-1F6E-4E9D-9DE5-B3C9DCFBE87E}" presName="childText" presStyleLbl="conFgAcc1" presStyleIdx="1" presStyleCnt="2" custScaleY="110426">
        <dgm:presLayoutVars>
          <dgm:bulletEnabled val="1"/>
        </dgm:presLayoutVars>
      </dgm:prSet>
      <dgm:spPr/>
    </dgm:pt>
  </dgm:ptLst>
  <dgm:cxnLst>
    <dgm:cxn modelId="{4E17C206-E470-C942-8D20-27E53DFF06F6}" type="presOf" srcId="{3BDD487C-2637-4B61-8039-B829EC1B1BCA}" destId="{D31C803B-3B0E-034C-AA9A-3794D5016C9A}" srcOrd="0" destOrd="4" presId="urn:microsoft.com/office/officeart/2005/8/layout/list1"/>
    <dgm:cxn modelId="{F8204E18-F6FD-45E0-AF13-3CF25E1C166A}" srcId="{3BFFA541-C35A-4CD2-B1A5-3A771643ACB6}" destId="{FD0F6975-079D-4DF7-A0FE-E5D77FF2444E}" srcOrd="1" destOrd="0" parTransId="{5D0847C9-E169-42F6-92FB-F5EF5664C1C1}" sibTransId="{67E63FD5-F7A5-4AA3-80CB-1BE69ECD5D74}"/>
    <dgm:cxn modelId="{ACCBE91F-4B3E-4F7E-B57E-7054FAD7AF7D}" srcId="{E58A4812-13FA-426E-BFF5-8C14B3EE1A49}" destId="{3BDD487C-2637-4B61-8039-B829EC1B1BCA}" srcOrd="0" destOrd="0" parTransId="{C6FE1FBA-E3BB-4C9A-A1C3-CB77A4CEAC1E}" sibTransId="{83ACEA31-5B2E-4A58-8EBD-4B02783EFAA1}"/>
    <dgm:cxn modelId="{DED19B3C-4F93-4FA2-942D-94C2A8543910}" srcId="{3BFFA541-C35A-4CD2-B1A5-3A771643ACB6}" destId="{CA981DB7-99EC-4D6A-A2E2-625674420E79}" srcOrd="0" destOrd="0" parTransId="{2F13654D-C2BE-4F7B-A0B1-98492553ADCE}" sibTransId="{098EF493-7151-4429-A0E4-57E6B0E8457C}"/>
    <dgm:cxn modelId="{80099844-6DF5-B84A-B195-AB9B6BC624B0}" type="presOf" srcId="{DEFAE2C6-1F6E-4E9D-9DE5-B3C9DCFBE87E}" destId="{B0E5D06F-3441-1F41-AA64-C422FBB4D6BC}" srcOrd="1" destOrd="0" presId="urn:microsoft.com/office/officeart/2005/8/layout/list1"/>
    <dgm:cxn modelId="{ACB6D14C-A297-AC45-9EF6-E736C99CD5D0}" type="presOf" srcId="{CA981DB7-99EC-4D6A-A2E2-625674420E79}" destId="{D31C803B-3B0E-034C-AA9A-3794D5016C9A}" srcOrd="0" destOrd="6" presId="urn:microsoft.com/office/officeart/2005/8/layout/list1"/>
    <dgm:cxn modelId="{3CA0184D-499A-5C4F-A40A-080EBF2881D5}" type="presOf" srcId="{3BFFA541-C35A-4CD2-B1A5-3A771643ACB6}" destId="{D31C803B-3B0E-034C-AA9A-3794D5016C9A}" srcOrd="0" destOrd="5" presId="urn:microsoft.com/office/officeart/2005/8/layout/list1"/>
    <dgm:cxn modelId="{2C0CA26E-8F02-AC4A-BE6E-251C5CE0DCC0}" type="presOf" srcId="{E58A4812-13FA-426E-BFF5-8C14B3EE1A49}" destId="{D31C803B-3B0E-034C-AA9A-3794D5016C9A}" srcOrd="0" destOrd="3" presId="urn:microsoft.com/office/officeart/2005/8/layout/list1"/>
    <dgm:cxn modelId="{7F7CBB70-5824-4F41-95B2-8C8D4521241F}" srcId="{DEFAE2C6-1F6E-4E9D-9DE5-B3C9DCFBE87E}" destId="{CCC17410-26DF-4CB3-B9C2-108C55B87DF4}" srcOrd="2" destOrd="0" parTransId="{48F5698C-7C79-4854-B526-523884850455}" sibTransId="{E1C5DD75-1FE3-4B3D-98D0-45C8B7C87265}"/>
    <dgm:cxn modelId="{631E7C78-FB97-4F45-AA6F-CE9D67F211FA}" type="presOf" srcId="{8DF6E518-CA45-40BD-ADCF-D8531EA4A988}" destId="{D31C803B-3B0E-034C-AA9A-3794D5016C9A}" srcOrd="0" destOrd="1" presId="urn:microsoft.com/office/officeart/2005/8/layout/list1"/>
    <dgm:cxn modelId="{DCA7967E-7DEF-4D4F-BE1D-AFBD62FD547F}" srcId="{DEFAE2C6-1F6E-4E9D-9DE5-B3C9DCFBE87E}" destId="{E58A4812-13FA-426E-BFF5-8C14B3EE1A49}" srcOrd="3" destOrd="0" parTransId="{F39AF259-DAFC-4D7F-BF62-8AE819438EBD}" sibTransId="{F5AEEC12-B623-4EC3-8474-A355F5D67FD5}"/>
    <dgm:cxn modelId="{1833357F-91F6-42DB-B5FD-1C83A6C35ABF}" srcId="{DEFAE2C6-1F6E-4E9D-9DE5-B3C9DCFBE87E}" destId="{7E65CC14-C6F7-42F3-999D-2E623AAED047}" srcOrd="0" destOrd="0" parTransId="{15436ECC-1235-452D-991B-F3ED93D19556}" sibTransId="{BA16CD58-F241-4995-8158-F4399E39659C}"/>
    <dgm:cxn modelId="{82958498-E717-4116-9D57-A3F3FEDBB4DB}" type="presOf" srcId="{FD0F6975-079D-4DF7-A0FE-E5D77FF2444E}" destId="{D31C803B-3B0E-034C-AA9A-3794D5016C9A}" srcOrd="0" destOrd="7" presId="urn:microsoft.com/office/officeart/2005/8/layout/list1"/>
    <dgm:cxn modelId="{BEFBFEA9-2A38-420B-91CF-375486982627}" srcId="{7ADF7C6A-0300-4369-A029-89EBB01F45BA}" destId="{DEFAE2C6-1F6E-4E9D-9DE5-B3C9DCFBE87E}" srcOrd="1" destOrd="0" parTransId="{CFCD3A96-8E74-4B8C-BF54-DA2CCC47CB63}" sibTransId="{8FB51257-99ED-4615-9767-7E2F04AB2583}"/>
    <dgm:cxn modelId="{C9458EB5-56B1-1243-AA29-CFBDAF63C914}" type="presOf" srcId="{F8DC0917-D548-43EC-8912-9D70EE47EB4F}" destId="{B409184C-082A-6342-AE0E-B15EE75DB1FC}" srcOrd="1" destOrd="0" presId="urn:microsoft.com/office/officeart/2005/8/layout/list1"/>
    <dgm:cxn modelId="{E7FADECB-7919-9242-9706-61EC2178E429}" type="presOf" srcId="{CCC17410-26DF-4CB3-B9C2-108C55B87DF4}" destId="{D31C803B-3B0E-034C-AA9A-3794D5016C9A}" srcOrd="0" destOrd="2" presId="urn:microsoft.com/office/officeart/2005/8/layout/list1"/>
    <dgm:cxn modelId="{8DC6BDCC-8D4F-3947-913A-46FE108526A4}" type="presOf" srcId="{7E65CC14-C6F7-42F3-999D-2E623AAED047}" destId="{D31C803B-3B0E-034C-AA9A-3794D5016C9A}" srcOrd="0" destOrd="0" presId="urn:microsoft.com/office/officeart/2005/8/layout/list1"/>
    <dgm:cxn modelId="{59898DD5-BC71-4DB2-B974-6CC4CD56A07B}" srcId="{DEFAE2C6-1F6E-4E9D-9DE5-B3C9DCFBE87E}" destId="{8DF6E518-CA45-40BD-ADCF-D8531EA4A988}" srcOrd="1" destOrd="0" parTransId="{7983E878-0C6F-4DD9-9162-0C8B2D942529}" sibTransId="{FDBF3472-64B1-4B64-842B-80C7A9BD196D}"/>
    <dgm:cxn modelId="{B845A5D7-5DAF-7F44-AE87-F613144BB1F6}" type="presOf" srcId="{DEFAE2C6-1F6E-4E9D-9DE5-B3C9DCFBE87E}" destId="{E932EF65-7ED7-CD46-872F-B45A492BE49E}" srcOrd="0" destOrd="0" presId="urn:microsoft.com/office/officeart/2005/8/layout/list1"/>
    <dgm:cxn modelId="{E406ECDD-4AAD-0D4B-8E54-83FEB1B4592B}" type="presOf" srcId="{7ADF7C6A-0300-4369-A029-89EBB01F45BA}" destId="{B3282ABD-35AF-774A-8050-343C600BD347}" srcOrd="0" destOrd="0" presId="urn:microsoft.com/office/officeart/2005/8/layout/list1"/>
    <dgm:cxn modelId="{4F4D9BE8-762F-464A-BFDB-5197CE574F66}" srcId="{7ADF7C6A-0300-4369-A029-89EBB01F45BA}" destId="{F8DC0917-D548-43EC-8912-9D70EE47EB4F}" srcOrd="0" destOrd="0" parTransId="{7D4F2600-5EEE-4A97-93C6-ACB3D71485E7}" sibTransId="{E6795175-EAA3-4D84-8A99-B19058ACA21D}"/>
    <dgm:cxn modelId="{A93918ED-F9DA-4EC0-A3E5-089C4E3FED86}" srcId="{DEFAE2C6-1F6E-4E9D-9DE5-B3C9DCFBE87E}" destId="{3BFFA541-C35A-4CD2-B1A5-3A771643ACB6}" srcOrd="4" destOrd="0" parTransId="{6F8C3DFB-E22A-4EDF-AD84-B534380AEDF1}" sibTransId="{EAC86BD5-AF87-4B1E-86EE-B1711A3B9599}"/>
    <dgm:cxn modelId="{B7D4D3EF-4C33-ED46-8593-9B40F63DA7A3}" type="presOf" srcId="{F8DC0917-D548-43EC-8912-9D70EE47EB4F}" destId="{A3D7AAB8-76CF-CD40-82BF-41F746A58183}" srcOrd="0" destOrd="0" presId="urn:microsoft.com/office/officeart/2005/8/layout/list1"/>
    <dgm:cxn modelId="{D38B397F-CB9B-1540-9C42-1077D32E2CEC}" type="presParOf" srcId="{B3282ABD-35AF-774A-8050-343C600BD347}" destId="{A75909B5-F5B1-ED47-A8E5-00395F51B2CB}" srcOrd="0" destOrd="0" presId="urn:microsoft.com/office/officeart/2005/8/layout/list1"/>
    <dgm:cxn modelId="{0A8F8D34-F293-6A49-94CD-9D4A53B67D23}" type="presParOf" srcId="{A75909B5-F5B1-ED47-A8E5-00395F51B2CB}" destId="{A3D7AAB8-76CF-CD40-82BF-41F746A58183}" srcOrd="0" destOrd="0" presId="urn:microsoft.com/office/officeart/2005/8/layout/list1"/>
    <dgm:cxn modelId="{B167CCD5-F8C3-BA49-B8BD-C4BF76850D33}" type="presParOf" srcId="{A75909B5-F5B1-ED47-A8E5-00395F51B2CB}" destId="{B409184C-082A-6342-AE0E-B15EE75DB1FC}" srcOrd="1" destOrd="0" presId="urn:microsoft.com/office/officeart/2005/8/layout/list1"/>
    <dgm:cxn modelId="{0E87F1B9-A374-5141-87F6-821D8D9F1B73}" type="presParOf" srcId="{B3282ABD-35AF-774A-8050-343C600BD347}" destId="{8A6B0AEF-1BE8-B043-B9EF-419EDC0A5A46}" srcOrd="1" destOrd="0" presId="urn:microsoft.com/office/officeart/2005/8/layout/list1"/>
    <dgm:cxn modelId="{119732D9-A688-5B49-8D0F-F9F3A5E27DE9}" type="presParOf" srcId="{B3282ABD-35AF-774A-8050-343C600BD347}" destId="{5E24B196-89AB-4C49-BDBE-79C5A1EF4E14}" srcOrd="2" destOrd="0" presId="urn:microsoft.com/office/officeart/2005/8/layout/list1"/>
    <dgm:cxn modelId="{230F378A-FE40-AF43-B423-EE3F4CC7112B}" type="presParOf" srcId="{B3282ABD-35AF-774A-8050-343C600BD347}" destId="{F4AD21EF-256E-2141-A4BF-97C89747CD01}" srcOrd="3" destOrd="0" presId="urn:microsoft.com/office/officeart/2005/8/layout/list1"/>
    <dgm:cxn modelId="{940C00CE-454B-5644-A43B-80A850B179F4}" type="presParOf" srcId="{B3282ABD-35AF-774A-8050-343C600BD347}" destId="{525E6AD3-5421-0144-B16A-1E4DB1BECEFC}" srcOrd="4" destOrd="0" presId="urn:microsoft.com/office/officeart/2005/8/layout/list1"/>
    <dgm:cxn modelId="{96164726-81C1-D74E-BDF9-2CF5DC7107E2}" type="presParOf" srcId="{525E6AD3-5421-0144-B16A-1E4DB1BECEFC}" destId="{E932EF65-7ED7-CD46-872F-B45A492BE49E}" srcOrd="0" destOrd="0" presId="urn:microsoft.com/office/officeart/2005/8/layout/list1"/>
    <dgm:cxn modelId="{8E3260C1-5B42-6F4F-8B01-FD4BCD7C6E50}" type="presParOf" srcId="{525E6AD3-5421-0144-B16A-1E4DB1BECEFC}" destId="{B0E5D06F-3441-1F41-AA64-C422FBB4D6BC}" srcOrd="1" destOrd="0" presId="urn:microsoft.com/office/officeart/2005/8/layout/list1"/>
    <dgm:cxn modelId="{53FEED78-0FEF-B140-92CD-049A3ED0C7BB}" type="presParOf" srcId="{B3282ABD-35AF-774A-8050-343C600BD347}" destId="{4DA377C8-890B-724B-A470-903D83BD95EA}" srcOrd="5" destOrd="0" presId="urn:microsoft.com/office/officeart/2005/8/layout/list1"/>
    <dgm:cxn modelId="{845DF18F-8521-BA43-A7AA-51ED4096D529}" type="presParOf" srcId="{B3282ABD-35AF-774A-8050-343C600BD347}" destId="{D31C803B-3B0E-034C-AA9A-3794D5016C9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ADF7C6A-0300-4369-A029-89EBB01F45B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DC0917-D548-43EC-8912-9D70EE47EB4F}">
      <dgm:prSet/>
      <dgm:spPr/>
      <dgm:t>
        <a:bodyPr/>
        <a:lstStyle/>
        <a:p>
          <a:r>
            <a:rPr lang="pt-PT" dirty="0"/>
            <a:t>Role: </a:t>
          </a:r>
          <a:r>
            <a:rPr lang="pt-PT" dirty="0" err="1"/>
            <a:t>Scrum</a:t>
          </a:r>
          <a:r>
            <a:rPr lang="pt-PT" dirty="0"/>
            <a:t> </a:t>
          </a:r>
          <a:r>
            <a:rPr lang="pt-PT" dirty="0" err="1"/>
            <a:t>Developer</a:t>
          </a:r>
          <a:r>
            <a:rPr lang="pt-PT" dirty="0"/>
            <a:t> – </a:t>
          </a:r>
          <a:r>
            <a:rPr lang="pt-PT" noProof="0" dirty="0"/>
            <a:t>Equipa Diagrama de Contexto, Diagrama Casos de Utilização</a:t>
          </a:r>
          <a:endParaRPr lang="en-US" dirty="0"/>
        </a:p>
      </dgm:t>
    </dgm:pt>
    <dgm:pt modelId="{7D4F2600-5EEE-4A97-93C6-ACB3D71485E7}" type="parTrans" cxnId="{4F4D9BE8-762F-464A-BFDB-5197CE574F66}">
      <dgm:prSet/>
      <dgm:spPr/>
      <dgm:t>
        <a:bodyPr/>
        <a:lstStyle/>
        <a:p>
          <a:endParaRPr lang="en-US"/>
        </a:p>
      </dgm:t>
    </dgm:pt>
    <dgm:pt modelId="{E6795175-EAA3-4D84-8A99-B19058ACA21D}" type="sibTrans" cxnId="{4F4D9BE8-762F-464A-BFDB-5197CE574F66}">
      <dgm:prSet/>
      <dgm:spPr/>
      <dgm:t>
        <a:bodyPr/>
        <a:lstStyle/>
        <a:p>
          <a:endParaRPr lang="en-US"/>
        </a:p>
      </dgm:t>
    </dgm:pt>
    <dgm:pt modelId="{DEFAE2C6-1F6E-4E9D-9DE5-B3C9DCFBE87E}">
      <dgm:prSet/>
      <dgm:spPr/>
      <dgm:t>
        <a:bodyPr/>
        <a:lstStyle/>
        <a:p>
          <a:r>
            <a:rPr lang="pt-PT"/>
            <a:t>Informações:</a:t>
          </a:r>
          <a:endParaRPr lang="en-US"/>
        </a:p>
      </dgm:t>
    </dgm:pt>
    <dgm:pt modelId="{CFCD3A96-8E74-4B8C-BF54-DA2CCC47CB63}" type="parTrans" cxnId="{BEFBFEA9-2A38-420B-91CF-375486982627}">
      <dgm:prSet/>
      <dgm:spPr/>
      <dgm:t>
        <a:bodyPr/>
        <a:lstStyle/>
        <a:p>
          <a:endParaRPr lang="en-US"/>
        </a:p>
      </dgm:t>
    </dgm:pt>
    <dgm:pt modelId="{8FB51257-99ED-4615-9767-7E2F04AB2583}" type="sibTrans" cxnId="{BEFBFEA9-2A38-420B-91CF-375486982627}">
      <dgm:prSet/>
      <dgm:spPr/>
      <dgm:t>
        <a:bodyPr/>
        <a:lstStyle/>
        <a:p>
          <a:endParaRPr lang="en-US"/>
        </a:p>
      </dgm:t>
    </dgm:pt>
    <dgm:pt modelId="{7E65CC14-C6F7-42F3-999D-2E623AAED047}">
      <dgm:prSet/>
      <dgm:spPr/>
      <dgm:t>
        <a:bodyPr/>
        <a:lstStyle/>
        <a:p>
          <a:r>
            <a:rPr lang="pt-PT" dirty="0"/>
            <a:t>Idade: 18 anos</a:t>
          </a:r>
          <a:endParaRPr lang="en-US" dirty="0"/>
        </a:p>
      </dgm:t>
    </dgm:pt>
    <dgm:pt modelId="{15436ECC-1235-452D-991B-F3ED93D19556}" type="parTrans" cxnId="{1833357F-91F6-42DB-B5FD-1C83A6C35ABF}">
      <dgm:prSet/>
      <dgm:spPr/>
      <dgm:t>
        <a:bodyPr/>
        <a:lstStyle/>
        <a:p>
          <a:endParaRPr lang="en-US"/>
        </a:p>
      </dgm:t>
    </dgm:pt>
    <dgm:pt modelId="{BA16CD58-F241-4995-8158-F4399E39659C}" type="sibTrans" cxnId="{1833357F-91F6-42DB-B5FD-1C83A6C35ABF}">
      <dgm:prSet/>
      <dgm:spPr/>
      <dgm:t>
        <a:bodyPr/>
        <a:lstStyle/>
        <a:p>
          <a:endParaRPr lang="en-US"/>
        </a:p>
      </dgm:t>
    </dgm:pt>
    <dgm:pt modelId="{CCC17410-26DF-4CB3-B9C2-108C55B87DF4}">
      <dgm:prSet/>
      <dgm:spPr/>
      <dgm:t>
        <a:bodyPr/>
        <a:lstStyle/>
        <a:p>
          <a:r>
            <a:rPr lang="pt-PT" dirty="0"/>
            <a:t>Contacto: </a:t>
          </a:r>
          <a:r>
            <a:rPr lang="pt-PT" dirty="0">
              <a:hlinkClick xmlns:r="http://schemas.openxmlformats.org/officeDocument/2006/relationships" r:id="rId1"/>
            </a:rPr>
            <a:t>20210408@iade.pt</a:t>
          </a:r>
          <a:endParaRPr lang="en-US" dirty="0"/>
        </a:p>
      </dgm:t>
    </dgm:pt>
    <dgm:pt modelId="{48F5698C-7C79-4854-B526-523884850455}" type="parTrans" cxnId="{7F7CBB70-5824-4F41-95B2-8C8D4521241F}">
      <dgm:prSet/>
      <dgm:spPr/>
      <dgm:t>
        <a:bodyPr/>
        <a:lstStyle/>
        <a:p>
          <a:endParaRPr lang="en-US"/>
        </a:p>
      </dgm:t>
    </dgm:pt>
    <dgm:pt modelId="{E1C5DD75-1FE3-4B3D-98D0-45C8B7C87265}" type="sibTrans" cxnId="{7F7CBB70-5824-4F41-95B2-8C8D4521241F}">
      <dgm:prSet/>
      <dgm:spPr/>
      <dgm:t>
        <a:bodyPr/>
        <a:lstStyle/>
        <a:p>
          <a:endParaRPr lang="en-US"/>
        </a:p>
      </dgm:t>
    </dgm:pt>
    <dgm:pt modelId="{E58A4812-13FA-426E-BFF5-8C14B3EE1A49}">
      <dgm:prSet/>
      <dgm:spPr/>
      <dgm:t>
        <a:bodyPr/>
        <a:lstStyle/>
        <a:p>
          <a:r>
            <a:rPr lang="pt-PT" dirty="0"/>
            <a:t>Soft Skills:</a:t>
          </a:r>
          <a:endParaRPr lang="en-US" dirty="0"/>
        </a:p>
      </dgm:t>
    </dgm:pt>
    <dgm:pt modelId="{F39AF259-DAFC-4D7F-BF62-8AE819438EBD}" type="parTrans" cxnId="{DCA7967E-7DEF-4D4F-BE1D-AFBD62FD547F}">
      <dgm:prSet/>
      <dgm:spPr/>
      <dgm:t>
        <a:bodyPr/>
        <a:lstStyle/>
        <a:p>
          <a:endParaRPr lang="en-US"/>
        </a:p>
      </dgm:t>
    </dgm:pt>
    <dgm:pt modelId="{F5AEEC12-B623-4EC3-8474-A355F5D67FD5}" type="sibTrans" cxnId="{DCA7967E-7DEF-4D4F-BE1D-AFBD62FD547F}">
      <dgm:prSet/>
      <dgm:spPr/>
      <dgm:t>
        <a:bodyPr/>
        <a:lstStyle/>
        <a:p>
          <a:endParaRPr lang="en-US"/>
        </a:p>
      </dgm:t>
    </dgm:pt>
    <dgm:pt modelId="{3BDD487C-2637-4B61-8039-B829EC1B1BCA}">
      <dgm:prSet/>
      <dgm:spPr/>
      <dgm:t>
        <a:bodyPr/>
        <a:lstStyle/>
        <a:p>
          <a:r>
            <a:rPr lang="en-US" dirty="0"/>
            <a:t>Resiliente e </a:t>
          </a:r>
          <a:r>
            <a:rPr lang="en-US" dirty="0" err="1"/>
            <a:t>Inovador</a:t>
          </a:r>
          <a:endParaRPr lang="en-US" dirty="0"/>
        </a:p>
      </dgm:t>
    </dgm:pt>
    <dgm:pt modelId="{C6FE1FBA-E3BB-4C9A-A1C3-CB77A4CEAC1E}" type="parTrans" cxnId="{ACCBE91F-4B3E-4F7E-B57E-7054FAD7AF7D}">
      <dgm:prSet/>
      <dgm:spPr/>
      <dgm:t>
        <a:bodyPr/>
        <a:lstStyle/>
        <a:p>
          <a:endParaRPr lang="en-US"/>
        </a:p>
      </dgm:t>
    </dgm:pt>
    <dgm:pt modelId="{83ACEA31-5B2E-4A58-8EBD-4B02783EFAA1}" type="sibTrans" cxnId="{ACCBE91F-4B3E-4F7E-B57E-7054FAD7AF7D}">
      <dgm:prSet/>
      <dgm:spPr/>
      <dgm:t>
        <a:bodyPr/>
        <a:lstStyle/>
        <a:p>
          <a:endParaRPr lang="en-US"/>
        </a:p>
      </dgm:t>
    </dgm:pt>
    <dgm:pt modelId="{3BFFA541-C35A-4CD2-B1A5-3A771643ACB6}">
      <dgm:prSet/>
      <dgm:spPr/>
      <dgm:t>
        <a:bodyPr/>
        <a:lstStyle/>
        <a:p>
          <a:r>
            <a:rPr lang="pt-PT" dirty="0"/>
            <a:t>Hard </a:t>
          </a:r>
          <a:r>
            <a:rPr lang="pt-PT" dirty="0" err="1"/>
            <a:t>Skills</a:t>
          </a:r>
          <a:r>
            <a:rPr lang="pt-PT" dirty="0"/>
            <a:t>:</a:t>
          </a:r>
          <a:endParaRPr lang="en-US" dirty="0"/>
        </a:p>
      </dgm:t>
    </dgm:pt>
    <dgm:pt modelId="{6F8C3DFB-E22A-4EDF-AD84-B534380AEDF1}" type="parTrans" cxnId="{A93918ED-F9DA-4EC0-A3E5-089C4E3FED86}">
      <dgm:prSet/>
      <dgm:spPr/>
      <dgm:t>
        <a:bodyPr/>
        <a:lstStyle/>
        <a:p>
          <a:endParaRPr lang="en-US"/>
        </a:p>
      </dgm:t>
    </dgm:pt>
    <dgm:pt modelId="{EAC86BD5-AF87-4B1E-86EE-B1711A3B9599}" type="sibTrans" cxnId="{A93918ED-F9DA-4EC0-A3E5-089C4E3FED86}">
      <dgm:prSet/>
      <dgm:spPr/>
      <dgm:t>
        <a:bodyPr/>
        <a:lstStyle/>
        <a:p>
          <a:endParaRPr lang="en-US"/>
        </a:p>
      </dgm:t>
    </dgm:pt>
    <dgm:pt modelId="{CA981DB7-99EC-4D6A-A2E2-625674420E79}">
      <dgm:prSet/>
      <dgm:spPr/>
      <dgm:t>
        <a:bodyPr/>
        <a:lstStyle/>
        <a:p>
          <a:r>
            <a:rPr lang="pt-PT" dirty="0"/>
            <a:t>Ensino Secundário: Curso de Ciências e Tecnologia na Escola Secundária do Bocage, com média de 15 valores</a:t>
          </a:r>
          <a:endParaRPr lang="en-US" dirty="0"/>
        </a:p>
      </dgm:t>
    </dgm:pt>
    <dgm:pt modelId="{2F13654D-C2BE-4F7B-A0B1-98492553ADCE}" type="parTrans" cxnId="{DED19B3C-4F93-4FA2-942D-94C2A8543910}">
      <dgm:prSet/>
      <dgm:spPr/>
      <dgm:t>
        <a:bodyPr/>
        <a:lstStyle/>
        <a:p>
          <a:endParaRPr lang="en-US"/>
        </a:p>
      </dgm:t>
    </dgm:pt>
    <dgm:pt modelId="{098EF493-7151-4429-A0E4-57E6B0E8457C}" type="sibTrans" cxnId="{DED19B3C-4F93-4FA2-942D-94C2A8543910}">
      <dgm:prSet/>
      <dgm:spPr/>
      <dgm:t>
        <a:bodyPr/>
        <a:lstStyle/>
        <a:p>
          <a:endParaRPr lang="en-US"/>
        </a:p>
      </dgm:t>
    </dgm:pt>
    <dgm:pt modelId="{8DF6E518-CA45-40BD-ADCF-D8531EA4A988}">
      <dgm:prSet/>
      <dgm:spPr/>
      <dgm:t>
        <a:bodyPr/>
        <a:lstStyle/>
        <a:p>
          <a:r>
            <a:rPr lang="pt-PT" dirty="0"/>
            <a:t>Curso: Engenharia Informática e Informática de Gestão</a:t>
          </a:r>
          <a:endParaRPr lang="en-US" dirty="0"/>
        </a:p>
      </dgm:t>
    </dgm:pt>
    <dgm:pt modelId="{FDBF3472-64B1-4B64-842B-80C7A9BD196D}" type="sibTrans" cxnId="{59898DD5-BC71-4DB2-B974-6CC4CD56A07B}">
      <dgm:prSet/>
      <dgm:spPr/>
      <dgm:t>
        <a:bodyPr/>
        <a:lstStyle/>
        <a:p>
          <a:endParaRPr lang="en-US"/>
        </a:p>
      </dgm:t>
    </dgm:pt>
    <dgm:pt modelId="{7983E878-0C6F-4DD9-9162-0C8B2D942529}" type="parTrans" cxnId="{59898DD5-BC71-4DB2-B974-6CC4CD56A07B}">
      <dgm:prSet/>
      <dgm:spPr/>
      <dgm:t>
        <a:bodyPr/>
        <a:lstStyle/>
        <a:p>
          <a:endParaRPr lang="en-US"/>
        </a:p>
      </dgm:t>
    </dgm:pt>
    <dgm:pt modelId="{28A4AA46-5C13-45E7-88CE-CED2A8008974}">
      <dgm:prSet/>
      <dgm:spPr/>
      <dgm:t>
        <a:bodyPr/>
        <a:lstStyle/>
        <a:p>
          <a:r>
            <a:rPr lang="pt-PT" dirty="0"/>
            <a:t>Conhecimento em programação: linguagem Pascal, JavaScript</a:t>
          </a:r>
          <a:endParaRPr lang="en-US" dirty="0"/>
        </a:p>
      </dgm:t>
    </dgm:pt>
    <dgm:pt modelId="{02A55FAD-C4D1-424F-802B-8452C5A89A05}" type="parTrans" cxnId="{061105E7-A1A7-4891-A236-3A4EDA6AB40C}">
      <dgm:prSet/>
      <dgm:spPr/>
    </dgm:pt>
    <dgm:pt modelId="{167D2240-7B90-41F7-A86D-D63A767FDA63}" type="sibTrans" cxnId="{061105E7-A1A7-4891-A236-3A4EDA6AB40C}">
      <dgm:prSet/>
      <dgm:spPr/>
    </dgm:pt>
    <dgm:pt modelId="{B3282ABD-35AF-774A-8050-343C600BD347}" type="pres">
      <dgm:prSet presAssocID="{7ADF7C6A-0300-4369-A029-89EBB01F45BA}" presName="linear" presStyleCnt="0">
        <dgm:presLayoutVars>
          <dgm:dir/>
          <dgm:animLvl val="lvl"/>
          <dgm:resizeHandles val="exact"/>
        </dgm:presLayoutVars>
      </dgm:prSet>
      <dgm:spPr/>
    </dgm:pt>
    <dgm:pt modelId="{A75909B5-F5B1-ED47-A8E5-00395F51B2CB}" type="pres">
      <dgm:prSet presAssocID="{F8DC0917-D548-43EC-8912-9D70EE47EB4F}" presName="parentLin" presStyleCnt="0"/>
      <dgm:spPr/>
    </dgm:pt>
    <dgm:pt modelId="{A3D7AAB8-76CF-CD40-82BF-41F746A58183}" type="pres">
      <dgm:prSet presAssocID="{F8DC0917-D548-43EC-8912-9D70EE47EB4F}" presName="parentLeftMargin" presStyleLbl="node1" presStyleIdx="0" presStyleCnt="2"/>
      <dgm:spPr/>
    </dgm:pt>
    <dgm:pt modelId="{B409184C-082A-6342-AE0E-B15EE75DB1FC}" type="pres">
      <dgm:prSet presAssocID="{F8DC0917-D548-43EC-8912-9D70EE47EB4F}" presName="parentText" presStyleLbl="node1" presStyleIdx="0" presStyleCnt="2" custScaleY="130047">
        <dgm:presLayoutVars>
          <dgm:chMax val="0"/>
          <dgm:bulletEnabled val="1"/>
        </dgm:presLayoutVars>
      </dgm:prSet>
      <dgm:spPr/>
    </dgm:pt>
    <dgm:pt modelId="{8A6B0AEF-1BE8-B043-B9EF-419EDC0A5A46}" type="pres">
      <dgm:prSet presAssocID="{F8DC0917-D548-43EC-8912-9D70EE47EB4F}" presName="negativeSpace" presStyleCnt="0"/>
      <dgm:spPr/>
    </dgm:pt>
    <dgm:pt modelId="{5E24B196-89AB-4C49-BDBE-79C5A1EF4E14}" type="pres">
      <dgm:prSet presAssocID="{F8DC0917-D548-43EC-8912-9D70EE47EB4F}" presName="childText" presStyleLbl="conFgAcc1" presStyleIdx="0" presStyleCnt="2">
        <dgm:presLayoutVars>
          <dgm:bulletEnabled val="1"/>
        </dgm:presLayoutVars>
      </dgm:prSet>
      <dgm:spPr/>
    </dgm:pt>
    <dgm:pt modelId="{F4AD21EF-256E-2141-A4BF-97C89747CD01}" type="pres">
      <dgm:prSet presAssocID="{E6795175-EAA3-4D84-8A99-B19058ACA21D}" presName="spaceBetweenRectangles" presStyleCnt="0"/>
      <dgm:spPr/>
    </dgm:pt>
    <dgm:pt modelId="{525E6AD3-5421-0144-B16A-1E4DB1BECEFC}" type="pres">
      <dgm:prSet presAssocID="{DEFAE2C6-1F6E-4E9D-9DE5-B3C9DCFBE87E}" presName="parentLin" presStyleCnt="0"/>
      <dgm:spPr/>
    </dgm:pt>
    <dgm:pt modelId="{E932EF65-7ED7-CD46-872F-B45A492BE49E}" type="pres">
      <dgm:prSet presAssocID="{DEFAE2C6-1F6E-4E9D-9DE5-B3C9DCFBE87E}" presName="parentLeftMargin" presStyleLbl="node1" presStyleIdx="0" presStyleCnt="2"/>
      <dgm:spPr/>
    </dgm:pt>
    <dgm:pt modelId="{B0E5D06F-3441-1F41-AA64-C422FBB4D6BC}" type="pres">
      <dgm:prSet presAssocID="{DEFAE2C6-1F6E-4E9D-9DE5-B3C9DCFBE87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DA377C8-890B-724B-A470-903D83BD95EA}" type="pres">
      <dgm:prSet presAssocID="{DEFAE2C6-1F6E-4E9D-9DE5-B3C9DCFBE87E}" presName="negativeSpace" presStyleCnt="0"/>
      <dgm:spPr/>
    </dgm:pt>
    <dgm:pt modelId="{D31C803B-3B0E-034C-AA9A-3794D5016C9A}" type="pres">
      <dgm:prSet presAssocID="{DEFAE2C6-1F6E-4E9D-9DE5-B3C9DCFBE87E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E17C206-E470-C942-8D20-27E53DFF06F6}" type="presOf" srcId="{3BDD487C-2637-4B61-8039-B829EC1B1BCA}" destId="{D31C803B-3B0E-034C-AA9A-3794D5016C9A}" srcOrd="0" destOrd="4" presId="urn:microsoft.com/office/officeart/2005/8/layout/list1"/>
    <dgm:cxn modelId="{ACCBE91F-4B3E-4F7E-B57E-7054FAD7AF7D}" srcId="{E58A4812-13FA-426E-BFF5-8C14B3EE1A49}" destId="{3BDD487C-2637-4B61-8039-B829EC1B1BCA}" srcOrd="0" destOrd="0" parTransId="{C6FE1FBA-E3BB-4C9A-A1C3-CB77A4CEAC1E}" sibTransId="{83ACEA31-5B2E-4A58-8EBD-4B02783EFAA1}"/>
    <dgm:cxn modelId="{DED19B3C-4F93-4FA2-942D-94C2A8543910}" srcId="{3BFFA541-C35A-4CD2-B1A5-3A771643ACB6}" destId="{CA981DB7-99EC-4D6A-A2E2-625674420E79}" srcOrd="0" destOrd="0" parTransId="{2F13654D-C2BE-4F7B-A0B1-98492553ADCE}" sibTransId="{098EF493-7151-4429-A0E4-57E6B0E8457C}"/>
    <dgm:cxn modelId="{80099844-6DF5-B84A-B195-AB9B6BC624B0}" type="presOf" srcId="{DEFAE2C6-1F6E-4E9D-9DE5-B3C9DCFBE87E}" destId="{B0E5D06F-3441-1F41-AA64-C422FBB4D6BC}" srcOrd="1" destOrd="0" presId="urn:microsoft.com/office/officeart/2005/8/layout/list1"/>
    <dgm:cxn modelId="{ACB6D14C-A297-AC45-9EF6-E736C99CD5D0}" type="presOf" srcId="{CA981DB7-99EC-4D6A-A2E2-625674420E79}" destId="{D31C803B-3B0E-034C-AA9A-3794D5016C9A}" srcOrd="0" destOrd="6" presId="urn:microsoft.com/office/officeart/2005/8/layout/list1"/>
    <dgm:cxn modelId="{3CA0184D-499A-5C4F-A40A-080EBF2881D5}" type="presOf" srcId="{3BFFA541-C35A-4CD2-B1A5-3A771643ACB6}" destId="{D31C803B-3B0E-034C-AA9A-3794D5016C9A}" srcOrd="0" destOrd="5" presId="urn:microsoft.com/office/officeart/2005/8/layout/list1"/>
    <dgm:cxn modelId="{2C0CA26E-8F02-AC4A-BE6E-251C5CE0DCC0}" type="presOf" srcId="{E58A4812-13FA-426E-BFF5-8C14B3EE1A49}" destId="{D31C803B-3B0E-034C-AA9A-3794D5016C9A}" srcOrd="0" destOrd="3" presId="urn:microsoft.com/office/officeart/2005/8/layout/list1"/>
    <dgm:cxn modelId="{7F7CBB70-5824-4F41-95B2-8C8D4521241F}" srcId="{DEFAE2C6-1F6E-4E9D-9DE5-B3C9DCFBE87E}" destId="{CCC17410-26DF-4CB3-B9C2-108C55B87DF4}" srcOrd="2" destOrd="0" parTransId="{48F5698C-7C79-4854-B526-523884850455}" sibTransId="{E1C5DD75-1FE3-4B3D-98D0-45C8B7C87265}"/>
    <dgm:cxn modelId="{631E7C78-FB97-4F45-AA6F-CE9D67F211FA}" type="presOf" srcId="{8DF6E518-CA45-40BD-ADCF-D8531EA4A988}" destId="{D31C803B-3B0E-034C-AA9A-3794D5016C9A}" srcOrd="0" destOrd="1" presId="urn:microsoft.com/office/officeart/2005/8/layout/list1"/>
    <dgm:cxn modelId="{DCA7967E-7DEF-4D4F-BE1D-AFBD62FD547F}" srcId="{DEFAE2C6-1F6E-4E9D-9DE5-B3C9DCFBE87E}" destId="{E58A4812-13FA-426E-BFF5-8C14B3EE1A49}" srcOrd="3" destOrd="0" parTransId="{F39AF259-DAFC-4D7F-BF62-8AE819438EBD}" sibTransId="{F5AEEC12-B623-4EC3-8474-A355F5D67FD5}"/>
    <dgm:cxn modelId="{1833357F-91F6-42DB-B5FD-1C83A6C35ABF}" srcId="{DEFAE2C6-1F6E-4E9D-9DE5-B3C9DCFBE87E}" destId="{7E65CC14-C6F7-42F3-999D-2E623AAED047}" srcOrd="0" destOrd="0" parTransId="{15436ECC-1235-452D-991B-F3ED93D19556}" sibTransId="{BA16CD58-F241-4995-8158-F4399E39659C}"/>
    <dgm:cxn modelId="{BEFBFEA9-2A38-420B-91CF-375486982627}" srcId="{7ADF7C6A-0300-4369-A029-89EBB01F45BA}" destId="{DEFAE2C6-1F6E-4E9D-9DE5-B3C9DCFBE87E}" srcOrd="1" destOrd="0" parTransId="{CFCD3A96-8E74-4B8C-BF54-DA2CCC47CB63}" sibTransId="{8FB51257-99ED-4615-9767-7E2F04AB2583}"/>
    <dgm:cxn modelId="{962EECAA-2038-4507-ADCC-631B04EF7ED4}" type="presOf" srcId="{28A4AA46-5C13-45E7-88CE-CED2A8008974}" destId="{D31C803B-3B0E-034C-AA9A-3794D5016C9A}" srcOrd="0" destOrd="7" presId="urn:microsoft.com/office/officeart/2005/8/layout/list1"/>
    <dgm:cxn modelId="{C9458EB5-56B1-1243-AA29-CFBDAF63C914}" type="presOf" srcId="{F8DC0917-D548-43EC-8912-9D70EE47EB4F}" destId="{B409184C-082A-6342-AE0E-B15EE75DB1FC}" srcOrd="1" destOrd="0" presId="urn:microsoft.com/office/officeart/2005/8/layout/list1"/>
    <dgm:cxn modelId="{E7FADECB-7919-9242-9706-61EC2178E429}" type="presOf" srcId="{CCC17410-26DF-4CB3-B9C2-108C55B87DF4}" destId="{D31C803B-3B0E-034C-AA9A-3794D5016C9A}" srcOrd="0" destOrd="2" presId="urn:microsoft.com/office/officeart/2005/8/layout/list1"/>
    <dgm:cxn modelId="{8DC6BDCC-8D4F-3947-913A-46FE108526A4}" type="presOf" srcId="{7E65CC14-C6F7-42F3-999D-2E623AAED047}" destId="{D31C803B-3B0E-034C-AA9A-3794D5016C9A}" srcOrd="0" destOrd="0" presId="urn:microsoft.com/office/officeart/2005/8/layout/list1"/>
    <dgm:cxn modelId="{59898DD5-BC71-4DB2-B974-6CC4CD56A07B}" srcId="{DEFAE2C6-1F6E-4E9D-9DE5-B3C9DCFBE87E}" destId="{8DF6E518-CA45-40BD-ADCF-D8531EA4A988}" srcOrd="1" destOrd="0" parTransId="{7983E878-0C6F-4DD9-9162-0C8B2D942529}" sibTransId="{FDBF3472-64B1-4B64-842B-80C7A9BD196D}"/>
    <dgm:cxn modelId="{B845A5D7-5DAF-7F44-AE87-F613144BB1F6}" type="presOf" srcId="{DEFAE2C6-1F6E-4E9D-9DE5-B3C9DCFBE87E}" destId="{E932EF65-7ED7-CD46-872F-B45A492BE49E}" srcOrd="0" destOrd="0" presId="urn:microsoft.com/office/officeart/2005/8/layout/list1"/>
    <dgm:cxn modelId="{E406ECDD-4AAD-0D4B-8E54-83FEB1B4592B}" type="presOf" srcId="{7ADF7C6A-0300-4369-A029-89EBB01F45BA}" destId="{B3282ABD-35AF-774A-8050-343C600BD347}" srcOrd="0" destOrd="0" presId="urn:microsoft.com/office/officeart/2005/8/layout/list1"/>
    <dgm:cxn modelId="{061105E7-A1A7-4891-A236-3A4EDA6AB40C}" srcId="{3BFFA541-C35A-4CD2-B1A5-3A771643ACB6}" destId="{28A4AA46-5C13-45E7-88CE-CED2A8008974}" srcOrd="1" destOrd="0" parTransId="{02A55FAD-C4D1-424F-802B-8452C5A89A05}" sibTransId="{167D2240-7B90-41F7-A86D-D63A767FDA63}"/>
    <dgm:cxn modelId="{4F4D9BE8-762F-464A-BFDB-5197CE574F66}" srcId="{7ADF7C6A-0300-4369-A029-89EBB01F45BA}" destId="{F8DC0917-D548-43EC-8912-9D70EE47EB4F}" srcOrd="0" destOrd="0" parTransId="{7D4F2600-5EEE-4A97-93C6-ACB3D71485E7}" sibTransId="{E6795175-EAA3-4D84-8A99-B19058ACA21D}"/>
    <dgm:cxn modelId="{A93918ED-F9DA-4EC0-A3E5-089C4E3FED86}" srcId="{DEFAE2C6-1F6E-4E9D-9DE5-B3C9DCFBE87E}" destId="{3BFFA541-C35A-4CD2-B1A5-3A771643ACB6}" srcOrd="4" destOrd="0" parTransId="{6F8C3DFB-E22A-4EDF-AD84-B534380AEDF1}" sibTransId="{EAC86BD5-AF87-4B1E-86EE-B1711A3B9599}"/>
    <dgm:cxn modelId="{B7D4D3EF-4C33-ED46-8593-9B40F63DA7A3}" type="presOf" srcId="{F8DC0917-D548-43EC-8912-9D70EE47EB4F}" destId="{A3D7AAB8-76CF-CD40-82BF-41F746A58183}" srcOrd="0" destOrd="0" presId="urn:microsoft.com/office/officeart/2005/8/layout/list1"/>
    <dgm:cxn modelId="{D38B397F-CB9B-1540-9C42-1077D32E2CEC}" type="presParOf" srcId="{B3282ABD-35AF-774A-8050-343C600BD347}" destId="{A75909B5-F5B1-ED47-A8E5-00395F51B2CB}" srcOrd="0" destOrd="0" presId="urn:microsoft.com/office/officeart/2005/8/layout/list1"/>
    <dgm:cxn modelId="{0A8F8D34-F293-6A49-94CD-9D4A53B67D23}" type="presParOf" srcId="{A75909B5-F5B1-ED47-A8E5-00395F51B2CB}" destId="{A3D7AAB8-76CF-CD40-82BF-41F746A58183}" srcOrd="0" destOrd="0" presId="urn:microsoft.com/office/officeart/2005/8/layout/list1"/>
    <dgm:cxn modelId="{B167CCD5-F8C3-BA49-B8BD-C4BF76850D33}" type="presParOf" srcId="{A75909B5-F5B1-ED47-A8E5-00395F51B2CB}" destId="{B409184C-082A-6342-AE0E-B15EE75DB1FC}" srcOrd="1" destOrd="0" presId="urn:microsoft.com/office/officeart/2005/8/layout/list1"/>
    <dgm:cxn modelId="{0E87F1B9-A374-5141-87F6-821D8D9F1B73}" type="presParOf" srcId="{B3282ABD-35AF-774A-8050-343C600BD347}" destId="{8A6B0AEF-1BE8-B043-B9EF-419EDC0A5A46}" srcOrd="1" destOrd="0" presId="urn:microsoft.com/office/officeart/2005/8/layout/list1"/>
    <dgm:cxn modelId="{119732D9-A688-5B49-8D0F-F9F3A5E27DE9}" type="presParOf" srcId="{B3282ABD-35AF-774A-8050-343C600BD347}" destId="{5E24B196-89AB-4C49-BDBE-79C5A1EF4E14}" srcOrd="2" destOrd="0" presId="urn:microsoft.com/office/officeart/2005/8/layout/list1"/>
    <dgm:cxn modelId="{230F378A-FE40-AF43-B423-EE3F4CC7112B}" type="presParOf" srcId="{B3282ABD-35AF-774A-8050-343C600BD347}" destId="{F4AD21EF-256E-2141-A4BF-97C89747CD01}" srcOrd="3" destOrd="0" presId="urn:microsoft.com/office/officeart/2005/8/layout/list1"/>
    <dgm:cxn modelId="{940C00CE-454B-5644-A43B-80A850B179F4}" type="presParOf" srcId="{B3282ABD-35AF-774A-8050-343C600BD347}" destId="{525E6AD3-5421-0144-B16A-1E4DB1BECEFC}" srcOrd="4" destOrd="0" presId="urn:microsoft.com/office/officeart/2005/8/layout/list1"/>
    <dgm:cxn modelId="{96164726-81C1-D74E-BDF9-2CF5DC7107E2}" type="presParOf" srcId="{525E6AD3-5421-0144-B16A-1E4DB1BECEFC}" destId="{E932EF65-7ED7-CD46-872F-B45A492BE49E}" srcOrd="0" destOrd="0" presId="urn:microsoft.com/office/officeart/2005/8/layout/list1"/>
    <dgm:cxn modelId="{8E3260C1-5B42-6F4F-8B01-FD4BCD7C6E50}" type="presParOf" srcId="{525E6AD3-5421-0144-B16A-1E4DB1BECEFC}" destId="{B0E5D06F-3441-1F41-AA64-C422FBB4D6BC}" srcOrd="1" destOrd="0" presId="urn:microsoft.com/office/officeart/2005/8/layout/list1"/>
    <dgm:cxn modelId="{53FEED78-0FEF-B140-92CD-049A3ED0C7BB}" type="presParOf" srcId="{B3282ABD-35AF-774A-8050-343C600BD347}" destId="{4DA377C8-890B-724B-A470-903D83BD95EA}" srcOrd="5" destOrd="0" presId="urn:microsoft.com/office/officeart/2005/8/layout/list1"/>
    <dgm:cxn modelId="{845DF18F-8521-BA43-A7AA-51ED4096D529}" type="presParOf" srcId="{B3282ABD-35AF-774A-8050-343C600BD347}" destId="{D31C803B-3B0E-034C-AA9A-3794D5016C9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ADF7C6A-0300-4369-A029-89EBB01F45B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DC0917-D548-43EC-8912-9D70EE47EB4F}">
      <dgm:prSet/>
      <dgm:spPr/>
      <dgm:t>
        <a:bodyPr/>
        <a:lstStyle/>
        <a:p>
          <a:r>
            <a:rPr lang="pt-PT" dirty="0"/>
            <a:t>Role: </a:t>
          </a:r>
          <a:r>
            <a:rPr lang="pt-PT" dirty="0" err="1"/>
            <a:t>Scrum</a:t>
          </a:r>
          <a:r>
            <a:rPr lang="pt-PT" dirty="0"/>
            <a:t> </a:t>
          </a:r>
          <a:r>
            <a:rPr lang="pt-PT" dirty="0" err="1"/>
            <a:t>Developer</a:t>
          </a:r>
          <a:r>
            <a:rPr lang="pt-PT" dirty="0"/>
            <a:t> - Equipa Diagrama de Contexto, Modelo de Domínio</a:t>
          </a:r>
          <a:endParaRPr lang="en-US" dirty="0"/>
        </a:p>
      </dgm:t>
    </dgm:pt>
    <dgm:pt modelId="{7D4F2600-5EEE-4A97-93C6-ACB3D71485E7}" type="parTrans" cxnId="{4F4D9BE8-762F-464A-BFDB-5197CE574F66}">
      <dgm:prSet/>
      <dgm:spPr/>
      <dgm:t>
        <a:bodyPr/>
        <a:lstStyle/>
        <a:p>
          <a:endParaRPr lang="en-US"/>
        </a:p>
      </dgm:t>
    </dgm:pt>
    <dgm:pt modelId="{E6795175-EAA3-4D84-8A99-B19058ACA21D}" type="sibTrans" cxnId="{4F4D9BE8-762F-464A-BFDB-5197CE574F66}">
      <dgm:prSet/>
      <dgm:spPr/>
      <dgm:t>
        <a:bodyPr/>
        <a:lstStyle/>
        <a:p>
          <a:endParaRPr lang="en-US"/>
        </a:p>
      </dgm:t>
    </dgm:pt>
    <dgm:pt modelId="{DEFAE2C6-1F6E-4E9D-9DE5-B3C9DCFBE87E}">
      <dgm:prSet/>
      <dgm:spPr/>
      <dgm:t>
        <a:bodyPr/>
        <a:lstStyle/>
        <a:p>
          <a:r>
            <a:rPr lang="pt-PT"/>
            <a:t>Informações:</a:t>
          </a:r>
          <a:endParaRPr lang="en-US"/>
        </a:p>
      </dgm:t>
    </dgm:pt>
    <dgm:pt modelId="{CFCD3A96-8E74-4B8C-BF54-DA2CCC47CB63}" type="parTrans" cxnId="{BEFBFEA9-2A38-420B-91CF-375486982627}">
      <dgm:prSet/>
      <dgm:spPr/>
      <dgm:t>
        <a:bodyPr/>
        <a:lstStyle/>
        <a:p>
          <a:endParaRPr lang="en-US"/>
        </a:p>
      </dgm:t>
    </dgm:pt>
    <dgm:pt modelId="{8FB51257-99ED-4615-9767-7E2F04AB2583}" type="sibTrans" cxnId="{BEFBFEA9-2A38-420B-91CF-375486982627}">
      <dgm:prSet/>
      <dgm:spPr/>
      <dgm:t>
        <a:bodyPr/>
        <a:lstStyle/>
        <a:p>
          <a:endParaRPr lang="en-US"/>
        </a:p>
      </dgm:t>
    </dgm:pt>
    <dgm:pt modelId="{7E65CC14-C6F7-42F3-999D-2E623AAED047}">
      <dgm:prSet/>
      <dgm:spPr/>
      <dgm:t>
        <a:bodyPr/>
        <a:lstStyle/>
        <a:p>
          <a:r>
            <a:rPr lang="pt-PT" dirty="0"/>
            <a:t>Idade: 21</a:t>
          </a:r>
          <a:endParaRPr lang="en-US" dirty="0"/>
        </a:p>
      </dgm:t>
    </dgm:pt>
    <dgm:pt modelId="{15436ECC-1235-452D-991B-F3ED93D19556}" type="parTrans" cxnId="{1833357F-91F6-42DB-B5FD-1C83A6C35ABF}">
      <dgm:prSet/>
      <dgm:spPr/>
      <dgm:t>
        <a:bodyPr/>
        <a:lstStyle/>
        <a:p>
          <a:endParaRPr lang="en-US"/>
        </a:p>
      </dgm:t>
    </dgm:pt>
    <dgm:pt modelId="{BA16CD58-F241-4995-8158-F4399E39659C}" type="sibTrans" cxnId="{1833357F-91F6-42DB-B5FD-1C83A6C35ABF}">
      <dgm:prSet/>
      <dgm:spPr/>
      <dgm:t>
        <a:bodyPr/>
        <a:lstStyle/>
        <a:p>
          <a:endParaRPr lang="en-US"/>
        </a:p>
      </dgm:t>
    </dgm:pt>
    <dgm:pt modelId="{CCC17410-26DF-4CB3-B9C2-108C55B87DF4}">
      <dgm:prSet/>
      <dgm:spPr/>
      <dgm:t>
        <a:bodyPr/>
        <a:lstStyle/>
        <a:p>
          <a:r>
            <a:rPr lang="pt-PT" dirty="0"/>
            <a:t>Contacto: </a:t>
          </a:r>
          <a:r>
            <a:rPr lang="pt-PT" dirty="0">
              <a:hlinkClick xmlns:r="http://schemas.openxmlformats.org/officeDocument/2006/relationships" r:id="rId1"/>
            </a:rPr>
            <a:t>20211403@iade.pt</a:t>
          </a:r>
          <a:endParaRPr lang="en-US" dirty="0"/>
        </a:p>
      </dgm:t>
    </dgm:pt>
    <dgm:pt modelId="{48F5698C-7C79-4854-B526-523884850455}" type="parTrans" cxnId="{7F7CBB70-5824-4F41-95B2-8C8D4521241F}">
      <dgm:prSet/>
      <dgm:spPr/>
      <dgm:t>
        <a:bodyPr/>
        <a:lstStyle/>
        <a:p>
          <a:endParaRPr lang="en-US"/>
        </a:p>
      </dgm:t>
    </dgm:pt>
    <dgm:pt modelId="{E1C5DD75-1FE3-4B3D-98D0-45C8B7C87265}" type="sibTrans" cxnId="{7F7CBB70-5824-4F41-95B2-8C8D4521241F}">
      <dgm:prSet/>
      <dgm:spPr/>
      <dgm:t>
        <a:bodyPr/>
        <a:lstStyle/>
        <a:p>
          <a:endParaRPr lang="en-US"/>
        </a:p>
      </dgm:t>
    </dgm:pt>
    <dgm:pt modelId="{E58A4812-13FA-426E-BFF5-8C14B3EE1A49}">
      <dgm:prSet/>
      <dgm:spPr/>
      <dgm:t>
        <a:bodyPr/>
        <a:lstStyle/>
        <a:p>
          <a:r>
            <a:rPr lang="pt-PT" dirty="0"/>
            <a:t>Soft Skills:</a:t>
          </a:r>
          <a:endParaRPr lang="en-US" dirty="0"/>
        </a:p>
      </dgm:t>
    </dgm:pt>
    <dgm:pt modelId="{F39AF259-DAFC-4D7F-BF62-8AE819438EBD}" type="parTrans" cxnId="{DCA7967E-7DEF-4D4F-BE1D-AFBD62FD547F}">
      <dgm:prSet/>
      <dgm:spPr/>
      <dgm:t>
        <a:bodyPr/>
        <a:lstStyle/>
        <a:p>
          <a:endParaRPr lang="en-US"/>
        </a:p>
      </dgm:t>
    </dgm:pt>
    <dgm:pt modelId="{F5AEEC12-B623-4EC3-8474-A355F5D67FD5}" type="sibTrans" cxnId="{DCA7967E-7DEF-4D4F-BE1D-AFBD62FD547F}">
      <dgm:prSet/>
      <dgm:spPr/>
      <dgm:t>
        <a:bodyPr/>
        <a:lstStyle/>
        <a:p>
          <a:endParaRPr lang="en-US"/>
        </a:p>
      </dgm:t>
    </dgm:pt>
    <dgm:pt modelId="{3BDD487C-2637-4B61-8039-B829EC1B1BCA}">
      <dgm:prSet/>
      <dgm:spPr/>
      <dgm:t>
        <a:bodyPr/>
        <a:lstStyle/>
        <a:p>
          <a:r>
            <a:rPr lang="pt-PT" dirty="0"/>
            <a:t>Responsável, calmo e uma pessoa bastante prática com preferência no trabalho de equipa.
Lutador de MMA federado, e nos tempos livres pratico futebol com amigos.</a:t>
          </a:r>
          <a:endParaRPr lang="en-US" dirty="0"/>
        </a:p>
      </dgm:t>
    </dgm:pt>
    <dgm:pt modelId="{C6FE1FBA-E3BB-4C9A-A1C3-CB77A4CEAC1E}" type="parTrans" cxnId="{ACCBE91F-4B3E-4F7E-B57E-7054FAD7AF7D}">
      <dgm:prSet/>
      <dgm:spPr/>
      <dgm:t>
        <a:bodyPr/>
        <a:lstStyle/>
        <a:p>
          <a:endParaRPr lang="en-US"/>
        </a:p>
      </dgm:t>
    </dgm:pt>
    <dgm:pt modelId="{83ACEA31-5B2E-4A58-8EBD-4B02783EFAA1}" type="sibTrans" cxnId="{ACCBE91F-4B3E-4F7E-B57E-7054FAD7AF7D}">
      <dgm:prSet/>
      <dgm:spPr/>
      <dgm:t>
        <a:bodyPr/>
        <a:lstStyle/>
        <a:p>
          <a:endParaRPr lang="en-US"/>
        </a:p>
      </dgm:t>
    </dgm:pt>
    <dgm:pt modelId="{3BFFA541-C35A-4CD2-B1A5-3A771643ACB6}">
      <dgm:prSet/>
      <dgm:spPr/>
      <dgm:t>
        <a:bodyPr/>
        <a:lstStyle/>
        <a:p>
          <a:r>
            <a:rPr lang="pt-PT" dirty="0"/>
            <a:t>Hard </a:t>
          </a:r>
          <a:r>
            <a:rPr lang="pt-PT" dirty="0" err="1"/>
            <a:t>Skills</a:t>
          </a:r>
          <a:r>
            <a:rPr lang="pt-PT" dirty="0"/>
            <a:t>:</a:t>
          </a:r>
          <a:endParaRPr lang="en-US" dirty="0"/>
        </a:p>
      </dgm:t>
    </dgm:pt>
    <dgm:pt modelId="{6F8C3DFB-E22A-4EDF-AD84-B534380AEDF1}" type="parTrans" cxnId="{A93918ED-F9DA-4EC0-A3E5-089C4E3FED86}">
      <dgm:prSet/>
      <dgm:spPr/>
      <dgm:t>
        <a:bodyPr/>
        <a:lstStyle/>
        <a:p>
          <a:endParaRPr lang="en-US"/>
        </a:p>
      </dgm:t>
    </dgm:pt>
    <dgm:pt modelId="{EAC86BD5-AF87-4B1E-86EE-B1711A3B9599}" type="sibTrans" cxnId="{A93918ED-F9DA-4EC0-A3E5-089C4E3FED86}">
      <dgm:prSet/>
      <dgm:spPr/>
      <dgm:t>
        <a:bodyPr/>
        <a:lstStyle/>
        <a:p>
          <a:endParaRPr lang="en-US"/>
        </a:p>
      </dgm:t>
    </dgm:pt>
    <dgm:pt modelId="{CA981DB7-99EC-4D6A-A2E2-625674420E79}">
      <dgm:prSet/>
      <dgm:spPr/>
      <dgm:t>
        <a:bodyPr/>
        <a:lstStyle/>
        <a:p>
          <a:r>
            <a:rPr lang="pt-PT" dirty="0"/>
            <a:t>Ensino Secundário no Curso de Ciências Socioeconómicas na Escola Secundária Fernão Mendes Pinto
Experiência na área de gestão pois trabalhei como administrativo nos últimos 3 anos.
Experiente em Excel.
Conhecimento em programação na linguagem Pascal e um pouco de HTML</a:t>
          </a:r>
          <a:endParaRPr lang="en-US" dirty="0"/>
        </a:p>
      </dgm:t>
    </dgm:pt>
    <dgm:pt modelId="{2F13654D-C2BE-4F7B-A0B1-98492553ADCE}" type="parTrans" cxnId="{DED19B3C-4F93-4FA2-942D-94C2A8543910}">
      <dgm:prSet/>
      <dgm:spPr/>
      <dgm:t>
        <a:bodyPr/>
        <a:lstStyle/>
        <a:p>
          <a:endParaRPr lang="en-US"/>
        </a:p>
      </dgm:t>
    </dgm:pt>
    <dgm:pt modelId="{098EF493-7151-4429-A0E4-57E6B0E8457C}" type="sibTrans" cxnId="{DED19B3C-4F93-4FA2-942D-94C2A8543910}">
      <dgm:prSet/>
      <dgm:spPr/>
      <dgm:t>
        <a:bodyPr/>
        <a:lstStyle/>
        <a:p>
          <a:endParaRPr lang="en-US"/>
        </a:p>
      </dgm:t>
    </dgm:pt>
    <dgm:pt modelId="{8DF6E518-CA45-40BD-ADCF-D8531EA4A988}">
      <dgm:prSet/>
      <dgm:spPr/>
      <dgm:t>
        <a:bodyPr/>
        <a:lstStyle/>
        <a:p>
          <a:r>
            <a:rPr lang="pt-PT" dirty="0"/>
            <a:t>Curso: Informática de Gestão</a:t>
          </a:r>
          <a:endParaRPr lang="en-US" dirty="0"/>
        </a:p>
      </dgm:t>
    </dgm:pt>
    <dgm:pt modelId="{FDBF3472-64B1-4B64-842B-80C7A9BD196D}" type="sibTrans" cxnId="{59898DD5-BC71-4DB2-B974-6CC4CD56A07B}">
      <dgm:prSet/>
      <dgm:spPr/>
      <dgm:t>
        <a:bodyPr/>
        <a:lstStyle/>
        <a:p>
          <a:endParaRPr lang="en-US"/>
        </a:p>
      </dgm:t>
    </dgm:pt>
    <dgm:pt modelId="{7983E878-0C6F-4DD9-9162-0C8B2D942529}" type="parTrans" cxnId="{59898DD5-BC71-4DB2-B974-6CC4CD56A07B}">
      <dgm:prSet/>
      <dgm:spPr/>
      <dgm:t>
        <a:bodyPr/>
        <a:lstStyle/>
        <a:p>
          <a:endParaRPr lang="en-US"/>
        </a:p>
      </dgm:t>
    </dgm:pt>
    <dgm:pt modelId="{B3282ABD-35AF-774A-8050-343C600BD347}" type="pres">
      <dgm:prSet presAssocID="{7ADF7C6A-0300-4369-A029-89EBB01F45BA}" presName="linear" presStyleCnt="0">
        <dgm:presLayoutVars>
          <dgm:dir/>
          <dgm:animLvl val="lvl"/>
          <dgm:resizeHandles val="exact"/>
        </dgm:presLayoutVars>
      </dgm:prSet>
      <dgm:spPr/>
    </dgm:pt>
    <dgm:pt modelId="{A75909B5-F5B1-ED47-A8E5-00395F51B2CB}" type="pres">
      <dgm:prSet presAssocID="{F8DC0917-D548-43EC-8912-9D70EE47EB4F}" presName="parentLin" presStyleCnt="0"/>
      <dgm:spPr/>
    </dgm:pt>
    <dgm:pt modelId="{A3D7AAB8-76CF-CD40-82BF-41F746A58183}" type="pres">
      <dgm:prSet presAssocID="{F8DC0917-D548-43EC-8912-9D70EE47EB4F}" presName="parentLeftMargin" presStyleLbl="node1" presStyleIdx="0" presStyleCnt="2"/>
      <dgm:spPr/>
    </dgm:pt>
    <dgm:pt modelId="{B409184C-082A-6342-AE0E-B15EE75DB1FC}" type="pres">
      <dgm:prSet presAssocID="{F8DC0917-D548-43EC-8912-9D70EE47EB4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A6B0AEF-1BE8-B043-B9EF-419EDC0A5A46}" type="pres">
      <dgm:prSet presAssocID="{F8DC0917-D548-43EC-8912-9D70EE47EB4F}" presName="negativeSpace" presStyleCnt="0"/>
      <dgm:spPr/>
    </dgm:pt>
    <dgm:pt modelId="{5E24B196-89AB-4C49-BDBE-79C5A1EF4E14}" type="pres">
      <dgm:prSet presAssocID="{F8DC0917-D548-43EC-8912-9D70EE47EB4F}" presName="childText" presStyleLbl="conFgAcc1" presStyleIdx="0" presStyleCnt="2">
        <dgm:presLayoutVars>
          <dgm:bulletEnabled val="1"/>
        </dgm:presLayoutVars>
      </dgm:prSet>
      <dgm:spPr/>
    </dgm:pt>
    <dgm:pt modelId="{F4AD21EF-256E-2141-A4BF-97C89747CD01}" type="pres">
      <dgm:prSet presAssocID="{E6795175-EAA3-4D84-8A99-B19058ACA21D}" presName="spaceBetweenRectangles" presStyleCnt="0"/>
      <dgm:spPr/>
    </dgm:pt>
    <dgm:pt modelId="{525E6AD3-5421-0144-B16A-1E4DB1BECEFC}" type="pres">
      <dgm:prSet presAssocID="{DEFAE2C6-1F6E-4E9D-9DE5-B3C9DCFBE87E}" presName="parentLin" presStyleCnt="0"/>
      <dgm:spPr/>
    </dgm:pt>
    <dgm:pt modelId="{E932EF65-7ED7-CD46-872F-B45A492BE49E}" type="pres">
      <dgm:prSet presAssocID="{DEFAE2C6-1F6E-4E9D-9DE5-B3C9DCFBE87E}" presName="parentLeftMargin" presStyleLbl="node1" presStyleIdx="0" presStyleCnt="2"/>
      <dgm:spPr/>
    </dgm:pt>
    <dgm:pt modelId="{B0E5D06F-3441-1F41-AA64-C422FBB4D6BC}" type="pres">
      <dgm:prSet presAssocID="{DEFAE2C6-1F6E-4E9D-9DE5-B3C9DCFBE87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DA377C8-890B-724B-A470-903D83BD95EA}" type="pres">
      <dgm:prSet presAssocID="{DEFAE2C6-1F6E-4E9D-9DE5-B3C9DCFBE87E}" presName="negativeSpace" presStyleCnt="0"/>
      <dgm:spPr/>
    </dgm:pt>
    <dgm:pt modelId="{D31C803B-3B0E-034C-AA9A-3794D5016C9A}" type="pres">
      <dgm:prSet presAssocID="{DEFAE2C6-1F6E-4E9D-9DE5-B3C9DCFBE87E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E17C206-E470-C942-8D20-27E53DFF06F6}" type="presOf" srcId="{3BDD487C-2637-4B61-8039-B829EC1B1BCA}" destId="{D31C803B-3B0E-034C-AA9A-3794D5016C9A}" srcOrd="0" destOrd="4" presId="urn:microsoft.com/office/officeart/2005/8/layout/list1"/>
    <dgm:cxn modelId="{ACCBE91F-4B3E-4F7E-B57E-7054FAD7AF7D}" srcId="{E58A4812-13FA-426E-BFF5-8C14B3EE1A49}" destId="{3BDD487C-2637-4B61-8039-B829EC1B1BCA}" srcOrd="0" destOrd="0" parTransId="{C6FE1FBA-E3BB-4C9A-A1C3-CB77A4CEAC1E}" sibTransId="{83ACEA31-5B2E-4A58-8EBD-4B02783EFAA1}"/>
    <dgm:cxn modelId="{DED19B3C-4F93-4FA2-942D-94C2A8543910}" srcId="{3BFFA541-C35A-4CD2-B1A5-3A771643ACB6}" destId="{CA981DB7-99EC-4D6A-A2E2-625674420E79}" srcOrd="0" destOrd="0" parTransId="{2F13654D-C2BE-4F7B-A0B1-98492553ADCE}" sibTransId="{098EF493-7151-4429-A0E4-57E6B0E8457C}"/>
    <dgm:cxn modelId="{80099844-6DF5-B84A-B195-AB9B6BC624B0}" type="presOf" srcId="{DEFAE2C6-1F6E-4E9D-9DE5-B3C9DCFBE87E}" destId="{B0E5D06F-3441-1F41-AA64-C422FBB4D6BC}" srcOrd="1" destOrd="0" presId="urn:microsoft.com/office/officeart/2005/8/layout/list1"/>
    <dgm:cxn modelId="{ACB6D14C-A297-AC45-9EF6-E736C99CD5D0}" type="presOf" srcId="{CA981DB7-99EC-4D6A-A2E2-625674420E79}" destId="{D31C803B-3B0E-034C-AA9A-3794D5016C9A}" srcOrd="0" destOrd="6" presId="urn:microsoft.com/office/officeart/2005/8/layout/list1"/>
    <dgm:cxn modelId="{3CA0184D-499A-5C4F-A40A-080EBF2881D5}" type="presOf" srcId="{3BFFA541-C35A-4CD2-B1A5-3A771643ACB6}" destId="{D31C803B-3B0E-034C-AA9A-3794D5016C9A}" srcOrd="0" destOrd="5" presId="urn:microsoft.com/office/officeart/2005/8/layout/list1"/>
    <dgm:cxn modelId="{2C0CA26E-8F02-AC4A-BE6E-251C5CE0DCC0}" type="presOf" srcId="{E58A4812-13FA-426E-BFF5-8C14B3EE1A49}" destId="{D31C803B-3B0E-034C-AA9A-3794D5016C9A}" srcOrd="0" destOrd="3" presId="urn:microsoft.com/office/officeart/2005/8/layout/list1"/>
    <dgm:cxn modelId="{7F7CBB70-5824-4F41-95B2-8C8D4521241F}" srcId="{DEFAE2C6-1F6E-4E9D-9DE5-B3C9DCFBE87E}" destId="{CCC17410-26DF-4CB3-B9C2-108C55B87DF4}" srcOrd="2" destOrd="0" parTransId="{48F5698C-7C79-4854-B526-523884850455}" sibTransId="{E1C5DD75-1FE3-4B3D-98D0-45C8B7C87265}"/>
    <dgm:cxn modelId="{631E7C78-FB97-4F45-AA6F-CE9D67F211FA}" type="presOf" srcId="{8DF6E518-CA45-40BD-ADCF-D8531EA4A988}" destId="{D31C803B-3B0E-034C-AA9A-3794D5016C9A}" srcOrd="0" destOrd="1" presId="urn:microsoft.com/office/officeart/2005/8/layout/list1"/>
    <dgm:cxn modelId="{DCA7967E-7DEF-4D4F-BE1D-AFBD62FD547F}" srcId="{DEFAE2C6-1F6E-4E9D-9DE5-B3C9DCFBE87E}" destId="{E58A4812-13FA-426E-BFF5-8C14B3EE1A49}" srcOrd="3" destOrd="0" parTransId="{F39AF259-DAFC-4D7F-BF62-8AE819438EBD}" sibTransId="{F5AEEC12-B623-4EC3-8474-A355F5D67FD5}"/>
    <dgm:cxn modelId="{1833357F-91F6-42DB-B5FD-1C83A6C35ABF}" srcId="{DEFAE2C6-1F6E-4E9D-9DE5-B3C9DCFBE87E}" destId="{7E65CC14-C6F7-42F3-999D-2E623AAED047}" srcOrd="0" destOrd="0" parTransId="{15436ECC-1235-452D-991B-F3ED93D19556}" sibTransId="{BA16CD58-F241-4995-8158-F4399E39659C}"/>
    <dgm:cxn modelId="{BEFBFEA9-2A38-420B-91CF-375486982627}" srcId="{7ADF7C6A-0300-4369-A029-89EBB01F45BA}" destId="{DEFAE2C6-1F6E-4E9D-9DE5-B3C9DCFBE87E}" srcOrd="1" destOrd="0" parTransId="{CFCD3A96-8E74-4B8C-BF54-DA2CCC47CB63}" sibTransId="{8FB51257-99ED-4615-9767-7E2F04AB2583}"/>
    <dgm:cxn modelId="{C9458EB5-56B1-1243-AA29-CFBDAF63C914}" type="presOf" srcId="{F8DC0917-D548-43EC-8912-9D70EE47EB4F}" destId="{B409184C-082A-6342-AE0E-B15EE75DB1FC}" srcOrd="1" destOrd="0" presId="urn:microsoft.com/office/officeart/2005/8/layout/list1"/>
    <dgm:cxn modelId="{E7FADECB-7919-9242-9706-61EC2178E429}" type="presOf" srcId="{CCC17410-26DF-4CB3-B9C2-108C55B87DF4}" destId="{D31C803B-3B0E-034C-AA9A-3794D5016C9A}" srcOrd="0" destOrd="2" presId="urn:microsoft.com/office/officeart/2005/8/layout/list1"/>
    <dgm:cxn modelId="{8DC6BDCC-8D4F-3947-913A-46FE108526A4}" type="presOf" srcId="{7E65CC14-C6F7-42F3-999D-2E623AAED047}" destId="{D31C803B-3B0E-034C-AA9A-3794D5016C9A}" srcOrd="0" destOrd="0" presId="urn:microsoft.com/office/officeart/2005/8/layout/list1"/>
    <dgm:cxn modelId="{59898DD5-BC71-4DB2-B974-6CC4CD56A07B}" srcId="{DEFAE2C6-1F6E-4E9D-9DE5-B3C9DCFBE87E}" destId="{8DF6E518-CA45-40BD-ADCF-D8531EA4A988}" srcOrd="1" destOrd="0" parTransId="{7983E878-0C6F-4DD9-9162-0C8B2D942529}" sibTransId="{FDBF3472-64B1-4B64-842B-80C7A9BD196D}"/>
    <dgm:cxn modelId="{B845A5D7-5DAF-7F44-AE87-F613144BB1F6}" type="presOf" srcId="{DEFAE2C6-1F6E-4E9D-9DE5-B3C9DCFBE87E}" destId="{E932EF65-7ED7-CD46-872F-B45A492BE49E}" srcOrd="0" destOrd="0" presId="urn:microsoft.com/office/officeart/2005/8/layout/list1"/>
    <dgm:cxn modelId="{E406ECDD-4AAD-0D4B-8E54-83FEB1B4592B}" type="presOf" srcId="{7ADF7C6A-0300-4369-A029-89EBB01F45BA}" destId="{B3282ABD-35AF-774A-8050-343C600BD347}" srcOrd="0" destOrd="0" presId="urn:microsoft.com/office/officeart/2005/8/layout/list1"/>
    <dgm:cxn modelId="{4F4D9BE8-762F-464A-BFDB-5197CE574F66}" srcId="{7ADF7C6A-0300-4369-A029-89EBB01F45BA}" destId="{F8DC0917-D548-43EC-8912-9D70EE47EB4F}" srcOrd="0" destOrd="0" parTransId="{7D4F2600-5EEE-4A97-93C6-ACB3D71485E7}" sibTransId="{E6795175-EAA3-4D84-8A99-B19058ACA21D}"/>
    <dgm:cxn modelId="{A93918ED-F9DA-4EC0-A3E5-089C4E3FED86}" srcId="{DEFAE2C6-1F6E-4E9D-9DE5-B3C9DCFBE87E}" destId="{3BFFA541-C35A-4CD2-B1A5-3A771643ACB6}" srcOrd="4" destOrd="0" parTransId="{6F8C3DFB-E22A-4EDF-AD84-B534380AEDF1}" sibTransId="{EAC86BD5-AF87-4B1E-86EE-B1711A3B9599}"/>
    <dgm:cxn modelId="{B7D4D3EF-4C33-ED46-8593-9B40F63DA7A3}" type="presOf" srcId="{F8DC0917-D548-43EC-8912-9D70EE47EB4F}" destId="{A3D7AAB8-76CF-CD40-82BF-41F746A58183}" srcOrd="0" destOrd="0" presId="urn:microsoft.com/office/officeart/2005/8/layout/list1"/>
    <dgm:cxn modelId="{D38B397F-CB9B-1540-9C42-1077D32E2CEC}" type="presParOf" srcId="{B3282ABD-35AF-774A-8050-343C600BD347}" destId="{A75909B5-F5B1-ED47-A8E5-00395F51B2CB}" srcOrd="0" destOrd="0" presId="urn:microsoft.com/office/officeart/2005/8/layout/list1"/>
    <dgm:cxn modelId="{0A8F8D34-F293-6A49-94CD-9D4A53B67D23}" type="presParOf" srcId="{A75909B5-F5B1-ED47-A8E5-00395F51B2CB}" destId="{A3D7AAB8-76CF-CD40-82BF-41F746A58183}" srcOrd="0" destOrd="0" presId="urn:microsoft.com/office/officeart/2005/8/layout/list1"/>
    <dgm:cxn modelId="{B167CCD5-F8C3-BA49-B8BD-C4BF76850D33}" type="presParOf" srcId="{A75909B5-F5B1-ED47-A8E5-00395F51B2CB}" destId="{B409184C-082A-6342-AE0E-B15EE75DB1FC}" srcOrd="1" destOrd="0" presId="urn:microsoft.com/office/officeart/2005/8/layout/list1"/>
    <dgm:cxn modelId="{0E87F1B9-A374-5141-87F6-821D8D9F1B73}" type="presParOf" srcId="{B3282ABD-35AF-774A-8050-343C600BD347}" destId="{8A6B0AEF-1BE8-B043-B9EF-419EDC0A5A46}" srcOrd="1" destOrd="0" presId="urn:microsoft.com/office/officeart/2005/8/layout/list1"/>
    <dgm:cxn modelId="{119732D9-A688-5B49-8D0F-F9F3A5E27DE9}" type="presParOf" srcId="{B3282ABD-35AF-774A-8050-343C600BD347}" destId="{5E24B196-89AB-4C49-BDBE-79C5A1EF4E14}" srcOrd="2" destOrd="0" presId="urn:microsoft.com/office/officeart/2005/8/layout/list1"/>
    <dgm:cxn modelId="{230F378A-FE40-AF43-B423-EE3F4CC7112B}" type="presParOf" srcId="{B3282ABD-35AF-774A-8050-343C600BD347}" destId="{F4AD21EF-256E-2141-A4BF-97C89747CD01}" srcOrd="3" destOrd="0" presId="urn:microsoft.com/office/officeart/2005/8/layout/list1"/>
    <dgm:cxn modelId="{940C00CE-454B-5644-A43B-80A850B179F4}" type="presParOf" srcId="{B3282ABD-35AF-774A-8050-343C600BD347}" destId="{525E6AD3-5421-0144-B16A-1E4DB1BECEFC}" srcOrd="4" destOrd="0" presId="urn:microsoft.com/office/officeart/2005/8/layout/list1"/>
    <dgm:cxn modelId="{96164726-81C1-D74E-BDF9-2CF5DC7107E2}" type="presParOf" srcId="{525E6AD3-5421-0144-B16A-1E4DB1BECEFC}" destId="{E932EF65-7ED7-CD46-872F-B45A492BE49E}" srcOrd="0" destOrd="0" presId="urn:microsoft.com/office/officeart/2005/8/layout/list1"/>
    <dgm:cxn modelId="{8E3260C1-5B42-6F4F-8B01-FD4BCD7C6E50}" type="presParOf" srcId="{525E6AD3-5421-0144-B16A-1E4DB1BECEFC}" destId="{B0E5D06F-3441-1F41-AA64-C422FBB4D6BC}" srcOrd="1" destOrd="0" presId="urn:microsoft.com/office/officeart/2005/8/layout/list1"/>
    <dgm:cxn modelId="{53FEED78-0FEF-B140-92CD-049A3ED0C7BB}" type="presParOf" srcId="{B3282ABD-35AF-774A-8050-343C600BD347}" destId="{4DA377C8-890B-724B-A470-903D83BD95EA}" srcOrd="5" destOrd="0" presId="urn:microsoft.com/office/officeart/2005/8/layout/list1"/>
    <dgm:cxn modelId="{845DF18F-8521-BA43-A7AA-51ED4096D529}" type="presParOf" srcId="{B3282ABD-35AF-774A-8050-343C600BD347}" destId="{D31C803B-3B0E-034C-AA9A-3794D5016C9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ADF7C6A-0300-4369-A029-89EBB01F45B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DC0917-D548-43EC-8912-9D70EE47EB4F}">
      <dgm:prSet/>
      <dgm:spPr/>
      <dgm:t>
        <a:bodyPr/>
        <a:lstStyle/>
        <a:p>
          <a:r>
            <a:rPr lang="pt-PT" dirty="0"/>
            <a:t>Role: </a:t>
          </a:r>
          <a:r>
            <a:rPr lang="pt-PT" dirty="0" err="1"/>
            <a:t>Scrum</a:t>
          </a:r>
          <a:r>
            <a:rPr lang="pt-PT" dirty="0"/>
            <a:t> </a:t>
          </a:r>
          <a:r>
            <a:rPr lang="pt-PT" dirty="0" err="1"/>
            <a:t>Developer</a:t>
          </a:r>
          <a:r>
            <a:rPr lang="pt-PT" dirty="0"/>
            <a:t> – Equipa dos cenários, </a:t>
          </a:r>
          <a:r>
            <a:rPr lang="pt-PT" dirty="0" err="1"/>
            <a:t>Lean</a:t>
          </a:r>
          <a:r>
            <a:rPr lang="pt-PT" dirty="0"/>
            <a:t> </a:t>
          </a:r>
          <a:r>
            <a:rPr lang="pt-PT" dirty="0" err="1"/>
            <a:t>Canvas</a:t>
          </a:r>
          <a:endParaRPr lang="en-US" dirty="0"/>
        </a:p>
      </dgm:t>
    </dgm:pt>
    <dgm:pt modelId="{7D4F2600-5EEE-4A97-93C6-ACB3D71485E7}" type="parTrans" cxnId="{4F4D9BE8-762F-464A-BFDB-5197CE574F66}">
      <dgm:prSet/>
      <dgm:spPr/>
      <dgm:t>
        <a:bodyPr/>
        <a:lstStyle/>
        <a:p>
          <a:endParaRPr lang="en-US"/>
        </a:p>
      </dgm:t>
    </dgm:pt>
    <dgm:pt modelId="{E6795175-EAA3-4D84-8A99-B19058ACA21D}" type="sibTrans" cxnId="{4F4D9BE8-762F-464A-BFDB-5197CE574F66}">
      <dgm:prSet/>
      <dgm:spPr/>
      <dgm:t>
        <a:bodyPr/>
        <a:lstStyle/>
        <a:p>
          <a:endParaRPr lang="en-US"/>
        </a:p>
      </dgm:t>
    </dgm:pt>
    <dgm:pt modelId="{DEFAE2C6-1F6E-4E9D-9DE5-B3C9DCFBE87E}">
      <dgm:prSet/>
      <dgm:spPr/>
      <dgm:t>
        <a:bodyPr/>
        <a:lstStyle/>
        <a:p>
          <a:r>
            <a:rPr lang="pt-PT"/>
            <a:t>Informações:</a:t>
          </a:r>
          <a:endParaRPr lang="en-US"/>
        </a:p>
      </dgm:t>
    </dgm:pt>
    <dgm:pt modelId="{CFCD3A96-8E74-4B8C-BF54-DA2CCC47CB63}" type="parTrans" cxnId="{BEFBFEA9-2A38-420B-91CF-375486982627}">
      <dgm:prSet/>
      <dgm:spPr/>
      <dgm:t>
        <a:bodyPr/>
        <a:lstStyle/>
        <a:p>
          <a:endParaRPr lang="en-US"/>
        </a:p>
      </dgm:t>
    </dgm:pt>
    <dgm:pt modelId="{8FB51257-99ED-4615-9767-7E2F04AB2583}" type="sibTrans" cxnId="{BEFBFEA9-2A38-420B-91CF-375486982627}">
      <dgm:prSet/>
      <dgm:spPr/>
      <dgm:t>
        <a:bodyPr/>
        <a:lstStyle/>
        <a:p>
          <a:endParaRPr lang="en-US"/>
        </a:p>
      </dgm:t>
    </dgm:pt>
    <dgm:pt modelId="{7E65CC14-C6F7-42F3-999D-2E623AAED047}">
      <dgm:prSet/>
      <dgm:spPr/>
      <dgm:t>
        <a:bodyPr/>
        <a:lstStyle/>
        <a:p>
          <a:r>
            <a:rPr lang="pt-PT" dirty="0"/>
            <a:t>Idade: 19 anos</a:t>
          </a:r>
          <a:endParaRPr lang="en-US" dirty="0"/>
        </a:p>
      </dgm:t>
    </dgm:pt>
    <dgm:pt modelId="{15436ECC-1235-452D-991B-F3ED93D19556}" type="parTrans" cxnId="{1833357F-91F6-42DB-B5FD-1C83A6C35ABF}">
      <dgm:prSet/>
      <dgm:spPr/>
      <dgm:t>
        <a:bodyPr/>
        <a:lstStyle/>
        <a:p>
          <a:endParaRPr lang="en-US"/>
        </a:p>
      </dgm:t>
    </dgm:pt>
    <dgm:pt modelId="{BA16CD58-F241-4995-8158-F4399E39659C}" type="sibTrans" cxnId="{1833357F-91F6-42DB-B5FD-1C83A6C35ABF}">
      <dgm:prSet/>
      <dgm:spPr/>
      <dgm:t>
        <a:bodyPr/>
        <a:lstStyle/>
        <a:p>
          <a:endParaRPr lang="en-US"/>
        </a:p>
      </dgm:t>
    </dgm:pt>
    <dgm:pt modelId="{CCC17410-26DF-4CB3-B9C2-108C55B87DF4}">
      <dgm:prSet/>
      <dgm:spPr/>
      <dgm:t>
        <a:bodyPr/>
        <a:lstStyle/>
        <a:p>
          <a:r>
            <a:rPr lang="pt-PT" dirty="0"/>
            <a:t>Contacto: </a:t>
          </a:r>
          <a:r>
            <a:rPr lang="pt-PT" dirty="0">
              <a:hlinkClick xmlns:r="http://schemas.openxmlformats.org/officeDocument/2006/relationships" r:id="rId1"/>
            </a:rPr>
            <a:t>20210466@iade.pt</a:t>
          </a:r>
          <a:r>
            <a:rPr lang="pt-PT" dirty="0"/>
            <a:t> </a:t>
          </a:r>
          <a:endParaRPr lang="en-US" dirty="0"/>
        </a:p>
      </dgm:t>
    </dgm:pt>
    <dgm:pt modelId="{48F5698C-7C79-4854-B526-523884850455}" type="parTrans" cxnId="{7F7CBB70-5824-4F41-95B2-8C8D4521241F}">
      <dgm:prSet/>
      <dgm:spPr/>
      <dgm:t>
        <a:bodyPr/>
        <a:lstStyle/>
        <a:p>
          <a:endParaRPr lang="en-US"/>
        </a:p>
      </dgm:t>
    </dgm:pt>
    <dgm:pt modelId="{E1C5DD75-1FE3-4B3D-98D0-45C8B7C87265}" type="sibTrans" cxnId="{7F7CBB70-5824-4F41-95B2-8C8D4521241F}">
      <dgm:prSet/>
      <dgm:spPr/>
      <dgm:t>
        <a:bodyPr/>
        <a:lstStyle/>
        <a:p>
          <a:endParaRPr lang="en-US"/>
        </a:p>
      </dgm:t>
    </dgm:pt>
    <dgm:pt modelId="{E58A4812-13FA-426E-BFF5-8C14B3EE1A49}">
      <dgm:prSet/>
      <dgm:spPr/>
      <dgm:t>
        <a:bodyPr/>
        <a:lstStyle/>
        <a:p>
          <a:r>
            <a:rPr lang="pt-PT" dirty="0"/>
            <a:t>Soft Skills:</a:t>
          </a:r>
          <a:endParaRPr lang="en-US" dirty="0"/>
        </a:p>
      </dgm:t>
    </dgm:pt>
    <dgm:pt modelId="{F39AF259-DAFC-4D7F-BF62-8AE819438EBD}" type="parTrans" cxnId="{DCA7967E-7DEF-4D4F-BE1D-AFBD62FD547F}">
      <dgm:prSet/>
      <dgm:spPr/>
      <dgm:t>
        <a:bodyPr/>
        <a:lstStyle/>
        <a:p>
          <a:endParaRPr lang="en-US"/>
        </a:p>
      </dgm:t>
    </dgm:pt>
    <dgm:pt modelId="{F5AEEC12-B623-4EC3-8474-A355F5D67FD5}" type="sibTrans" cxnId="{DCA7967E-7DEF-4D4F-BE1D-AFBD62FD547F}">
      <dgm:prSet/>
      <dgm:spPr/>
      <dgm:t>
        <a:bodyPr/>
        <a:lstStyle/>
        <a:p>
          <a:endParaRPr lang="en-US"/>
        </a:p>
      </dgm:t>
    </dgm:pt>
    <dgm:pt modelId="{3BDD487C-2637-4B61-8039-B829EC1B1BCA}">
      <dgm:prSet/>
      <dgm:spPr/>
      <dgm:t>
        <a:bodyPr/>
        <a:lstStyle/>
        <a:p>
          <a:r>
            <a:rPr lang="pt-PT" noProof="0" dirty="0"/>
            <a:t>Organizado</a:t>
          </a:r>
          <a:r>
            <a:rPr lang="en-US" dirty="0"/>
            <a:t>, </a:t>
          </a:r>
          <a:r>
            <a:rPr lang="pt-PT" noProof="0" dirty="0"/>
            <a:t>empenhado</a:t>
          </a:r>
          <a:r>
            <a:rPr lang="en-US" dirty="0"/>
            <a:t> </a:t>
          </a:r>
        </a:p>
      </dgm:t>
    </dgm:pt>
    <dgm:pt modelId="{C6FE1FBA-E3BB-4C9A-A1C3-CB77A4CEAC1E}" type="parTrans" cxnId="{ACCBE91F-4B3E-4F7E-B57E-7054FAD7AF7D}">
      <dgm:prSet/>
      <dgm:spPr/>
      <dgm:t>
        <a:bodyPr/>
        <a:lstStyle/>
        <a:p>
          <a:endParaRPr lang="en-US"/>
        </a:p>
      </dgm:t>
    </dgm:pt>
    <dgm:pt modelId="{83ACEA31-5B2E-4A58-8EBD-4B02783EFAA1}" type="sibTrans" cxnId="{ACCBE91F-4B3E-4F7E-B57E-7054FAD7AF7D}">
      <dgm:prSet/>
      <dgm:spPr/>
      <dgm:t>
        <a:bodyPr/>
        <a:lstStyle/>
        <a:p>
          <a:endParaRPr lang="en-US"/>
        </a:p>
      </dgm:t>
    </dgm:pt>
    <dgm:pt modelId="{3BFFA541-C35A-4CD2-B1A5-3A771643ACB6}">
      <dgm:prSet/>
      <dgm:spPr/>
      <dgm:t>
        <a:bodyPr/>
        <a:lstStyle/>
        <a:p>
          <a:r>
            <a:rPr lang="pt-PT" dirty="0"/>
            <a:t>Hard </a:t>
          </a:r>
          <a:r>
            <a:rPr lang="pt-PT" dirty="0" err="1"/>
            <a:t>Skills</a:t>
          </a:r>
          <a:r>
            <a:rPr lang="pt-PT" dirty="0"/>
            <a:t>:</a:t>
          </a:r>
          <a:endParaRPr lang="en-US" dirty="0"/>
        </a:p>
      </dgm:t>
    </dgm:pt>
    <dgm:pt modelId="{6F8C3DFB-E22A-4EDF-AD84-B534380AEDF1}" type="parTrans" cxnId="{A93918ED-F9DA-4EC0-A3E5-089C4E3FED86}">
      <dgm:prSet/>
      <dgm:spPr/>
      <dgm:t>
        <a:bodyPr/>
        <a:lstStyle/>
        <a:p>
          <a:endParaRPr lang="en-US"/>
        </a:p>
      </dgm:t>
    </dgm:pt>
    <dgm:pt modelId="{EAC86BD5-AF87-4B1E-86EE-B1711A3B9599}" type="sibTrans" cxnId="{A93918ED-F9DA-4EC0-A3E5-089C4E3FED86}">
      <dgm:prSet/>
      <dgm:spPr/>
      <dgm:t>
        <a:bodyPr/>
        <a:lstStyle/>
        <a:p>
          <a:endParaRPr lang="en-US"/>
        </a:p>
      </dgm:t>
    </dgm:pt>
    <dgm:pt modelId="{CA981DB7-99EC-4D6A-A2E2-625674420E79}">
      <dgm:prSet/>
      <dgm:spPr/>
      <dgm:t>
        <a:bodyPr/>
        <a:lstStyle/>
        <a:p>
          <a:r>
            <a:rPr lang="pt-PT" dirty="0"/>
            <a:t>Ensino Secundário: Curso Profissional de Gestão e Programação de Sistemas Informáticos na Escola Secundária Dr. António Carvalho de Figueiredo em Loures, com média de 13 valores</a:t>
          </a:r>
          <a:endParaRPr lang="en-US" dirty="0"/>
        </a:p>
      </dgm:t>
    </dgm:pt>
    <dgm:pt modelId="{2F13654D-C2BE-4F7B-A0B1-98492553ADCE}" type="parTrans" cxnId="{DED19B3C-4F93-4FA2-942D-94C2A8543910}">
      <dgm:prSet/>
      <dgm:spPr/>
      <dgm:t>
        <a:bodyPr/>
        <a:lstStyle/>
        <a:p>
          <a:endParaRPr lang="en-US"/>
        </a:p>
      </dgm:t>
    </dgm:pt>
    <dgm:pt modelId="{098EF493-7151-4429-A0E4-57E6B0E8457C}" type="sibTrans" cxnId="{DED19B3C-4F93-4FA2-942D-94C2A8543910}">
      <dgm:prSet/>
      <dgm:spPr/>
      <dgm:t>
        <a:bodyPr/>
        <a:lstStyle/>
        <a:p>
          <a:endParaRPr lang="en-US"/>
        </a:p>
      </dgm:t>
    </dgm:pt>
    <dgm:pt modelId="{8DF6E518-CA45-40BD-ADCF-D8531EA4A988}">
      <dgm:prSet/>
      <dgm:spPr/>
      <dgm:t>
        <a:bodyPr/>
        <a:lstStyle/>
        <a:p>
          <a:r>
            <a:rPr lang="pt-PT" dirty="0"/>
            <a:t>Curso: Informática de Gestão</a:t>
          </a:r>
          <a:endParaRPr lang="en-US" dirty="0"/>
        </a:p>
      </dgm:t>
    </dgm:pt>
    <dgm:pt modelId="{FDBF3472-64B1-4B64-842B-80C7A9BD196D}" type="sibTrans" cxnId="{59898DD5-BC71-4DB2-B974-6CC4CD56A07B}">
      <dgm:prSet/>
      <dgm:spPr/>
      <dgm:t>
        <a:bodyPr/>
        <a:lstStyle/>
        <a:p>
          <a:endParaRPr lang="en-US"/>
        </a:p>
      </dgm:t>
    </dgm:pt>
    <dgm:pt modelId="{7983E878-0C6F-4DD9-9162-0C8B2D942529}" type="parTrans" cxnId="{59898DD5-BC71-4DB2-B974-6CC4CD56A07B}">
      <dgm:prSet/>
      <dgm:spPr/>
      <dgm:t>
        <a:bodyPr/>
        <a:lstStyle/>
        <a:p>
          <a:endParaRPr lang="en-US"/>
        </a:p>
      </dgm:t>
    </dgm:pt>
    <dgm:pt modelId="{A5FD1906-5DE3-4139-84F6-81CA72729CC0}">
      <dgm:prSet/>
      <dgm:spPr/>
      <dgm:t>
        <a:bodyPr/>
        <a:lstStyle/>
        <a:p>
          <a:r>
            <a:rPr lang="pt-PT" dirty="0"/>
            <a:t>Conhecimento em programação: linguagem HTML, PHP, C#, C++ e JavaScript</a:t>
          </a:r>
          <a:endParaRPr lang="en-US" dirty="0"/>
        </a:p>
      </dgm:t>
    </dgm:pt>
    <dgm:pt modelId="{5526DCC2-95D9-4468-8C17-23022355B27E}" type="parTrans" cxnId="{760EB07A-7A6F-4CDA-9390-BC9C41DAAD27}">
      <dgm:prSet/>
      <dgm:spPr/>
      <dgm:t>
        <a:bodyPr/>
        <a:lstStyle/>
        <a:p>
          <a:endParaRPr lang="pt-PT"/>
        </a:p>
      </dgm:t>
    </dgm:pt>
    <dgm:pt modelId="{BD7E63F1-EACC-4F8E-B1A1-8DFAB923A094}" type="sibTrans" cxnId="{760EB07A-7A6F-4CDA-9390-BC9C41DAAD27}">
      <dgm:prSet/>
      <dgm:spPr/>
      <dgm:t>
        <a:bodyPr/>
        <a:lstStyle/>
        <a:p>
          <a:endParaRPr lang="pt-PT"/>
        </a:p>
      </dgm:t>
    </dgm:pt>
    <dgm:pt modelId="{B3282ABD-35AF-774A-8050-343C600BD347}" type="pres">
      <dgm:prSet presAssocID="{7ADF7C6A-0300-4369-A029-89EBB01F45BA}" presName="linear" presStyleCnt="0">
        <dgm:presLayoutVars>
          <dgm:dir/>
          <dgm:animLvl val="lvl"/>
          <dgm:resizeHandles val="exact"/>
        </dgm:presLayoutVars>
      </dgm:prSet>
      <dgm:spPr/>
    </dgm:pt>
    <dgm:pt modelId="{A75909B5-F5B1-ED47-A8E5-00395F51B2CB}" type="pres">
      <dgm:prSet presAssocID="{F8DC0917-D548-43EC-8912-9D70EE47EB4F}" presName="parentLin" presStyleCnt="0"/>
      <dgm:spPr/>
    </dgm:pt>
    <dgm:pt modelId="{A3D7AAB8-76CF-CD40-82BF-41F746A58183}" type="pres">
      <dgm:prSet presAssocID="{F8DC0917-D548-43EC-8912-9D70EE47EB4F}" presName="parentLeftMargin" presStyleLbl="node1" presStyleIdx="0" presStyleCnt="2"/>
      <dgm:spPr/>
    </dgm:pt>
    <dgm:pt modelId="{B409184C-082A-6342-AE0E-B15EE75DB1FC}" type="pres">
      <dgm:prSet presAssocID="{F8DC0917-D548-43EC-8912-9D70EE47EB4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A6B0AEF-1BE8-B043-B9EF-419EDC0A5A46}" type="pres">
      <dgm:prSet presAssocID="{F8DC0917-D548-43EC-8912-9D70EE47EB4F}" presName="negativeSpace" presStyleCnt="0"/>
      <dgm:spPr/>
    </dgm:pt>
    <dgm:pt modelId="{5E24B196-89AB-4C49-BDBE-79C5A1EF4E14}" type="pres">
      <dgm:prSet presAssocID="{F8DC0917-D548-43EC-8912-9D70EE47EB4F}" presName="childText" presStyleLbl="conFgAcc1" presStyleIdx="0" presStyleCnt="2">
        <dgm:presLayoutVars>
          <dgm:bulletEnabled val="1"/>
        </dgm:presLayoutVars>
      </dgm:prSet>
      <dgm:spPr/>
    </dgm:pt>
    <dgm:pt modelId="{F4AD21EF-256E-2141-A4BF-97C89747CD01}" type="pres">
      <dgm:prSet presAssocID="{E6795175-EAA3-4D84-8A99-B19058ACA21D}" presName="spaceBetweenRectangles" presStyleCnt="0"/>
      <dgm:spPr/>
    </dgm:pt>
    <dgm:pt modelId="{525E6AD3-5421-0144-B16A-1E4DB1BECEFC}" type="pres">
      <dgm:prSet presAssocID="{DEFAE2C6-1F6E-4E9D-9DE5-B3C9DCFBE87E}" presName="parentLin" presStyleCnt="0"/>
      <dgm:spPr/>
    </dgm:pt>
    <dgm:pt modelId="{E932EF65-7ED7-CD46-872F-B45A492BE49E}" type="pres">
      <dgm:prSet presAssocID="{DEFAE2C6-1F6E-4E9D-9DE5-B3C9DCFBE87E}" presName="parentLeftMargin" presStyleLbl="node1" presStyleIdx="0" presStyleCnt="2"/>
      <dgm:spPr/>
    </dgm:pt>
    <dgm:pt modelId="{B0E5D06F-3441-1F41-AA64-C422FBB4D6BC}" type="pres">
      <dgm:prSet presAssocID="{DEFAE2C6-1F6E-4E9D-9DE5-B3C9DCFBE87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DA377C8-890B-724B-A470-903D83BD95EA}" type="pres">
      <dgm:prSet presAssocID="{DEFAE2C6-1F6E-4E9D-9DE5-B3C9DCFBE87E}" presName="negativeSpace" presStyleCnt="0"/>
      <dgm:spPr/>
    </dgm:pt>
    <dgm:pt modelId="{D31C803B-3B0E-034C-AA9A-3794D5016C9A}" type="pres">
      <dgm:prSet presAssocID="{DEFAE2C6-1F6E-4E9D-9DE5-B3C9DCFBE87E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E17C206-E470-C942-8D20-27E53DFF06F6}" type="presOf" srcId="{3BDD487C-2637-4B61-8039-B829EC1B1BCA}" destId="{D31C803B-3B0E-034C-AA9A-3794D5016C9A}" srcOrd="0" destOrd="4" presId="urn:microsoft.com/office/officeart/2005/8/layout/list1"/>
    <dgm:cxn modelId="{ACCBE91F-4B3E-4F7E-B57E-7054FAD7AF7D}" srcId="{E58A4812-13FA-426E-BFF5-8C14B3EE1A49}" destId="{3BDD487C-2637-4B61-8039-B829EC1B1BCA}" srcOrd="0" destOrd="0" parTransId="{C6FE1FBA-E3BB-4C9A-A1C3-CB77A4CEAC1E}" sibTransId="{83ACEA31-5B2E-4A58-8EBD-4B02783EFAA1}"/>
    <dgm:cxn modelId="{DED19B3C-4F93-4FA2-942D-94C2A8543910}" srcId="{3BFFA541-C35A-4CD2-B1A5-3A771643ACB6}" destId="{CA981DB7-99EC-4D6A-A2E2-625674420E79}" srcOrd="0" destOrd="0" parTransId="{2F13654D-C2BE-4F7B-A0B1-98492553ADCE}" sibTransId="{098EF493-7151-4429-A0E4-57E6B0E8457C}"/>
    <dgm:cxn modelId="{80099844-6DF5-B84A-B195-AB9B6BC624B0}" type="presOf" srcId="{DEFAE2C6-1F6E-4E9D-9DE5-B3C9DCFBE87E}" destId="{B0E5D06F-3441-1F41-AA64-C422FBB4D6BC}" srcOrd="1" destOrd="0" presId="urn:microsoft.com/office/officeart/2005/8/layout/list1"/>
    <dgm:cxn modelId="{ACB6D14C-A297-AC45-9EF6-E736C99CD5D0}" type="presOf" srcId="{CA981DB7-99EC-4D6A-A2E2-625674420E79}" destId="{D31C803B-3B0E-034C-AA9A-3794D5016C9A}" srcOrd="0" destOrd="6" presId="urn:microsoft.com/office/officeart/2005/8/layout/list1"/>
    <dgm:cxn modelId="{3CA0184D-499A-5C4F-A40A-080EBF2881D5}" type="presOf" srcId="{3BFFA541-C35A-4CD2-B1A5-3A771643ACB6}" destId="{D31C803B-3B0E-034C-AA9A-3794D5016C9A}" srcOrd="0" destOrd="5" presId="urn:microsoft.com/office/officeart/2005/8/layout/list1"/>
    <dgm:cxn modelId="{E870D764-7AB4-4BBB-9D36-EC858EED3D05}" type="presOf" srcId="{A5FD1906-5DE3-4139-84F6-81CA72729CC0}" destId="{D31C803B-3B0E-034C-AA9A-3794D5016C9A}" srcOrd="0" destOrd="7" presId="urn:microsoft.com/office/officeart/2005/8/layout/list1"/>
    <dgm:cxn modelId="{2C0CA26E-8F02-AC4A-BE6E-251C5CE0DCC0}" type="presOf" srcId="{E58A4812-13FA-426E-BFF5-8C14B3EE1A49}" destId="{D31C803B-3B0E-034C-AA9A-3794D5016C9A}" srcOrd="0" destOrd="3" presId="urn:microsoft.com/office/officeart/2005/8/layout/list1"/>
    <dgm:cxn modelId="{7F7CBB70-5824-4F41-95B2-8C8D4521241F}" srcId="{DEFAE2C6-1F6E-4E9D-9DE5-B3C9DCFBE87E}" destId="{CCC17410-26DF-4CB3-B9C2-108C55B87DF4}" srcOrd="2" destOrd="0" parTransId="{48F5698C-7C79-4854-B526-523884850455}" sibTransId="{E1C5DD75-1FE3-4B3D-98D0-45C8B7C87265}"/>
    <dgm:cxn modelId="{631E7C78-FB97-4F45-AA6F-CE9D67F211FA}" type="presOf" srcId="{8DF6E518-CA45-40BD-ADCF-D8531EA4A988}" destId="{D31C803B-3B0E-034C-AA9A-3794D5016C9A}" srcOrd="0" destOrd="1" presId="urn:microsoft.com/office/officeart/2005/8/layout/list1"/>
    <dgm:cxn modelId="{760EB07A-7A6F-4CDA-9390-BC9C41DAAD27}" srcId="{3BFFA541-C35A-4CD2-B1A5-3A771643ACB6}" destId="{A5FD1906-5DE3-4139-84F6-81CA72729CC0}" srcOrd="1" destOrd="0" parTransId="{5526DCC2-95D9-4468-8C17-23022355B27E}" sibTransId="{BD7E63F1-EACC-4F8E-B1A1-8DFAB923A094}"/>
    <dgm:cxn modelId="{DCA7967E-7DEF-4D4F-BE1D-AFBD62FD547F}" srcId="{DEFAE2C6-1F6E-4E9D-9DE5-B3C9DCFBE87E}" destId="{E58A4812-13FA-426E-BFF5-8C14B3EE1A49}" srcOrd="3" destOrd="0" parTransId="{F39AF259-DAFC-4D7F-BF62-8AE819438EBD}" sibTransId="{F5AEEC12-B623-4EC3-8474-A355F5D67FD5}"/>
    <dgm:cxn modelId="{1833357F-91F6-42DB-B5FD-1C83A6C35ABF}" srcId="{DEFAE2C6-1F6E-4E9D-9DE5-B3C9DCFBE87E}" destId="{7E65CC14-C6F7-42F3-999D-2E623AAED047}" srcOrd="0" destOrd="0" parTransId="{15436ECC-1235-452D-991B-F3ED93D19556}" sibTransId="{BA16CD58-F241-4995-8158-F4399E39659C}"/>
    <dgm:cxn modelId="{BEFBFEA9-2A38-420B-91CF-375486982627}" srcId="{7ADF7C6A-0300-4369-A029-89EBB01F45BA}" destId="{DEFAE2C6-1F6E-4E9D-9DE5-B3C9DCFBE87E}" srcOrd="1" destOrd="0" parTransId="{CFCD3A96-8E74-4B8C-BF54-DA2CCC47CB63}" sibTransId="{8FB51257-99ED-4615-9767-7E2F04AB2583}"/>
    <dgm:cxn modelId="{C9458EB5-56B1-1243-AA29-CFBDAF63C914}" type="presOf" srcId="{F8DC0917-D548-43EC-8912-9D70EE47EB4F}" destId="{B409184C-082A-6342-AE0E-B15EE75DB1FC}" srcOrd="1" destOrd="0" presId="urn:microsoft.com/office/officeart/2005/8/layout/list1"/>
    <dgm:cxn modelId="{E7FADECB-7919-9242-9706-61EC2178E429}" type="presOf" srcId="{CCC17410-26DF-4CB3-B9C2-108C55B87DF4}" destId="{D31C803B-3B0E-034C-AA9A-3794D5016C9A}" srcOrd="0" destOrd="2" presId="urn:microsoft.com/office/officeart/2005/8/layout/list1"/>
    <dgm:cxn modelId="{8DC6BDCC-8D4F-3947-913A-46FE108526A4}" type="presOf" srcId="{7E65CC14-C6F7-42F3-999D-2E623AAED047}" destId="{D31C803B-3B0E-034C-AA9A-3794D5016C9A}" srcOrd="0" destOrd="0" presId="urn:microsoft.com/office/officeart/2005/8/layout/list1"/>
    <dgm:cxn modelId="{59898DD5-BC71-4DB2-B974-6CC4CD56A07B}" srcId="{DEFAE2C6-1F6E-4E9D-9DE5-B3C9DCFBE87E}" destId="{8DF6E518-CA45-40BD-ADCF-D8531EA4A988}" srcOrd="1" destOrd="0" parTransId="{7983E878-0C6F-4DD9-9162-0C8B2D942529}" sibTransId="{FDBF3472-64B1-4B64-842B-80C7A9BD196D}"/>
    <dgm:cxn modelId="{B845A5D7-5DAF-7F44-AE87-F613144BB1F6}" type="presOf" srcId="{DEFAE2C6-1F6E-4E9D-9DE5-B3C9DCFBE87E}" destId="{E932EF65-7ED7-CD46-872F-B45A492BE49E}" srcOrd="0" destOrd="0" presId="urn:microsoft.com/office/officeart/2005/8/layout/list1"/>
    <dgm:cxn modelId="{E406ECDD-4AAD-0D4B-8E54-83FEB1B4592B}" type="presOf" srcId="{7ADF7C6A-0300-4369-A029-89EBB01F45BA}" destId="{B3282ABD-35AF-774A-8050-343C600BD347}" srcOrd="0" destOrd="0" presId="urn:microsoft.com/office/officeart/2005/8/layout/list1"/>
    <dgm:cxn modelId="{4F4D9BE8-762F-464A-BFDB-5197CE574F66}" srcId="{7ADF7C6A-0300-4369-A029-89EBB01F45BA}" destId="{F8DC0917-D548-43EC-8912-9D70EE47EB4F}" srcOrd="0" destOrd="0" parTransId="{7D4F2600-5EEE-4A97-93C6-ACB3D71485E7}" sibTransId="{E6795175-EAA3-4D84-8A99-B19058ACA21D}"/>
    <dgm:cxn modelId="{A93918ED-F9DA-4EC0-A3E5-089C4E3FED86}" srcId="{DEFAE2C6-1F6E-4E9D-9DE5-B3C9DCFBE87E}" destId="{3BFFA541-C35A-4CD2-B1A5-3A771643ACB6}" srcOrd="4" destOrd="0" parTransId="{6F8C3DFB-E22A-4EDF-AD84-B534380AEDF1}" sibTransId="{EAC86BD5-AF87-4B1E-86EE-B1711A3B9599}"/>
    <dgm:cxn modelId="{B7D4D3EF-4C33-ED46-8593-9B40F63DA7A3}" type="presOf" srcId="{F8DC0917-D548-43EC-8912-9D70EE47EB4F}" destId="{A3D7AAB8-76CF-CD40-82BF-41F746A58183}" srcOrd="0" destOrd="0" presId="urn:microsoft.com/office/officeart/2005/8/layout/list1"/>
    <dgm:cxn modelId="{D38B397F-CB9B-1540-9C42-1077D32E2CEC}" type="presParOf" srcId="{B3282ABD-35AF-774A-8050-343C600BD347}" destId="{A75909B5-F5B1-ED47-A8E5-00395F51B2CB}" srcOrd="0" destOrd="0" presId="urn:microsoft.com/office/officeart/2005/8/layout/list1"/>
    <dgm:cxn modelId="{0A8F8D34-F293-6A49-94CD-9D4A53B67D23}" type="presParOf" srcId="{A75909B5-F5B1-ED47-A8E5-00395F51B2CB}" destId="{A3D7AAB8-76CF-CD40-82BF-41F746A58183}" srcOrd="0" destOrd="0" presId="urn:microsoft.com/office/officeart/2005/8/layout/list1"/>
    <dgm:cxn modelId="{B167CCD5-F8C3-BA49-B8BD-C4BF76850D33}" type="presParOf" srcId="{A75909B5-F5B1-ED47-A8E5-00395F51B2CB}" destId="{B409184C-082A-6342-AE0E-B15EE75DB1FC}" srcOrd="1" destOrd="0" presId="urn:microsoft.com/office/officeart/2005/8/layout/list1"/>
    <dgm:cxn modelId="{0E87F1B9-A374-5141-87F6-821D8D9F1B73}" type="presParOf" srcId="{B3282ABD-35AF-774A-8050-343C600BD347}" destId="{8A6B0AEF-1BE8-B043-B9EF-419EDC0A5A46}" srcOrd="1" destOrd="0" presId="urn:microsoft.com/office/officeart/2005/8/layout/list1"/>
    <dgm:cxn modelId="{119732D9-A688-5B49-8D0F-F9F3A5E27DE9}" type="presParOf" srcId="{B3282ABD-35AF-774A-8050-343C600BD347}" destId="{5E24B196-89AB-4C49-BDBE-79C5A1EF4E14}" srcOrd="2" destOrd="0" presId="urn:microsoft.com/office/officeart/2005/8/layout/list1"/>
    <dgm:cxn modelId="{230F378A-FE40-AF43-B423-EE3F4CC7112B}" type="presParOf" srcId="{B3282ABD-35AF-774A-8050-343C600BD347}" destId="{F4AD21EF-256E-2141-A4BF-97C89747CD01}" srcOrd="3" destOrd="0" presId="urn:microsoft.com/office/officeart/2005/8/layout/list1"/>
    <dgm:cxn modelId="{940C00CE-454B-5644-A43B-80A850B179F4}" type="presParOf" srcId="{B3282ABD-35AF-774A-8050-343C600BD347}" destId="{525E6AD3-5421-0144-B16A-1E4DB1BECEFC}" srcOrd="4" destOrd="0" presId="urn:microsoft.com/office/officeart/2005/8/layout/list1"/>
    <dgm:cxn modelId="{96164726-81C1-D74E-BDF9-2CF5DC7107E2}" type="presParOf" srcId="{525E6AD3-5421-0144-B16A-1E4DB1BECEFC}" destId="{E932EF65-7ED7-CD46-872F-B45A492BE49E}" srcOrd="0" destOrd="0" presId="urn:microsoft.com/office/officeart/2005/8/layout/list1"/>
    <dgm:cxn modelId="{8E3260C1-5B42-6F4F-8B01-FD4BCD7C6E50}" type="presParOf" srcId="{525E6AD3-5421-0144-B16A-1E4DB1BECEFC}" destId="{B0E5D06F-3441-1F41-AA64-C422FBB4D6BC}" srcOrd="1" destOrd="0" presId="urn:microsoft.com/office/officeart/2005/8/layout/list1"/>
    <dgm:cxn modelId="{53FEED78-0FEF-B140-92CD-049A3ED0C7BB}" type="presParOf" srcId="{B3282ABD-35AF-774A-8050-343C600BD347}" destId="{4DA377C8-890B-724B-A470-903D83BD95EA}" srcOrd="5" destOrd="0" presId="urn:microsoft.com/office/officeart/2005/8/layout/list1"/>
    <dgm:cxn modelId="{845DF18F-8521-BA43-A7AA-51ED4096D529}" type="presParOf" srcId="{B3282ABD-35AF-774A-8050-343C600BD347}" destId="{D31C803B-3B0E-034C-AA9A-3794D5016C9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ADF7C6A-0300-4369-A029-89EBB01F45B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DC0917-D548-43EC-8912-9D70EE47EB4F}">
      <dgm:prSet/>
      <dgm:spPr/>
      <dgm:t>
        <a:bodyPr/>
        <a:lstStyle/>
        <a:p>
          <a:r>
            <a:rPr lang="pt-PT" dirty="0"/>
            <a:t>Role: </a:t>
          </a:r>
          <a:r>
            <a:rPr lang="pt-PT" dirty="0" err="1"/>
            <a:t>Scrum</a:t>
          </a:r>
          <a:r>
            <a:rPr lang="pt-PT" dirty="0"/>
            <a:t> </a:t>
          </a:r>
          <a:r>
            <a:rPr lang="pt-PT" dirty="0" err="1"/>
            <a:t>Developer</a:t>
          </a:r>
          <a:r>
            <a:rPr lang="pt-PT" dirty="0"/>
            <a:t> – Equipa dos cenários, </a:t>
          </a:r>
          <a:r>
            <a:rPr lang="pt-PT" dirty="0" err="1"/>
            <a:t>Lean</a:t>
          </a:r>
          <a:r>
            <a:rPr lang="pt-PT" dirty="0"/>
            <a:t> </a:t>
          </a:r>
          <a:r>
            <a:rPr lang="pt-PT" dirty="0" err="1"/>
            <a:t>Canvas</a:t>
          </a:r>
          <a:endParaRPr lang="en-US" dirty="0"/>
        </a:p>
      </dgm:t>
    </dgm:pt>
    <dgm:pt modelId="{7D4F2600-5EEE-4A97-93C6-ACB3D71485E7}" type="parTrans" cxnId="{4F4D9BE8-762F-464A-BFDB-5197CE574F66}">
      <dgm:prSet/>
      <dgm:spPr/>
      <dgm:t>
        <a:bodyPr/>
        <a:lstStyle/>
        <a:p>
          <a:endParaRPr lang="en-US"/>
        </a:p>
      </dgm:t>
    </dgm:pt>
    <dgm:pt modelId="{E6795175-EAA3-4D84-8A99-B19058ACA21D}" type="sibTrans" cxnId="{4F4D9BE8-762F-464A-BFDB-5197CE574F66}">
      <dgm:prSet/>
      <dgm:spPr/>
      <dgm:t>
        <a:bodyPr/>
        <a:lstStyle/>
        <a:p>
          <a:endParaRPr lang="en-US"/>
        </a:p>
      </dgm:t>
    </dgm:pt>
    <dgm:pt modelId="{DEFAE2C6-1F6E-4E9D-9DE5-B3C9DCFBE87E}">
      <dgm:prSet/>
      <dgm:spPr/>
      <dgm:t>
        <a:bodyPr/>
        <a:lstStyle/>
        <a:p>
          <a:r>
            <a:rPr lang="pt-PT"/>
            <a:t>Informações:</a:t>
          </a:r>
          <a:endParaRPr lang="en-US"/>
        </a:p>
      </dgm:t>
    </dgm:pt>
    <dgm:pt modelId="{CFCD3A96-8E74-4B8C-BF54-DA2CCC47CB63}" type="parTrans" cxnId="{BEFBFEA9-2A38-420B-91CF-375486982627}">
      <dgm:prSet/>
      <dgm:spPr/>
      <dgm:t>
        <a:bodyPr/>
        <a:lstStyle/>
        <a:p>
          <a:endParaRPr lang="en-US"/>
        </a:p>
      </dgm:t>
    </dgm:pt>
    <dgm:pt modelId="{8FB51257-99ED-4615-9767-7E2F04AB2583}" type="sibTrans" cxnId="{BEFBFEA9-2A38-420B-91CF-375486982627}">
      <dgm:prSet/>
      <dgm:spPr/>
      <dgm:t>
        <a:bodyPr/>
        <a:lstStyle/>
        <a:p>
          <a:endParaRPr lang="en-US"/>
        </a:p>
      </dgm:t>
    </dgm:pt>
    <dgm:pt modelId="{7E65CC14-C6F7-42F3-999D-2E623AAED047}">
      <dgm:prSet/>
      <dgm:spPr/>
      <dgm:t>
        <a:bodyPr/>
        <a:lstStyle/>
        <a:p>
          <a:r>
            <a:rPr lang="pt-PT" dirty="0"/>
            <a:t>Idade: 20</a:t>
          </a:r>
          <a:endParaRPr lang="en-US" dirty="0"/>
        </a:p>
      </dgm:t>
    </dgm:pt>
    <dgm:pt modelId="{15436ECC-1235-452D-991B-F3ED93D19556}" type="parTrans" cxnId="{1833357F-91F6-42DB-B5FD-1C83A6C35ABF}">
      <dgm:prSet/>
      <dgm:spPr/>
      <dgm:t>
        <a:bodyPr/>
        <a:lstStyle/>
        <a:p>
          <a:endParaRPr lang="en-US"/>
        </a:p>
      </dgm:t>
    </dgm:pt>
    <dgm:pt modelId="{BA16CD58-F241-4995-8158-F4399E39659C}" type="sibTrans" cxnId="{1833357F-91F6-42DB-B5FD-1C83A6C35ABF}">
      <dgm:prSet/>
      <dgm:spPr/>
      <dgm:t>
        <a:bodyPr/>
        <a:lstStyle/>
        <a:p>
          <a:endParaRPr lang="en-US"/>
        </a:p>
      </dgm:t>
    </dgm:pt>
    <dgm:pt modelId="{CCC17410-26DF-4CB3-B9C2-108C55B87DF4}">
      <dgm:prSet/>
      <dgm:spPr/>
      <dgm:t>
        <a:bodyPr/>
        <a:lstStyle/>
        <a:p>
          <a:r>
            <a:rPr lang="pt-PT" dirty="0"/>
            <a:t>Contacto: </a:t>
          </a:r>
          <a:r>
            <a:rPr lang="pt-PT" dirty="0">
              <a:hlinkClick xmlns:r="http://schemas.openxmlformats.org/officeDocument/2006/relationships" r:id="rId1"/>
            </a:rPr>
            <a:t>21210026@iade.pt</a:t>
          </a:r>
          <a:endParaRPr lang="en-US" dirty="0"/>
        </a:p>
      </dgm:t>
    </dgm:pt>
    <dgm:pt modelId="{48F5698C-7C79-4854-B526-523884850455}" type="parTrans" cxnId="{7F7CBB70-5824-4F41-95B2-8C8D4521241F}">
      <dgm:prSet/>
      <dgm:spPr/>
      <dgm:t>
        <a:bodyPr/>
        <a:lstStyle/>
        <a:p>
          <a:endParaRPr lang="en-US"/>
        </a:p>
      </dgm:t>
    </dgm:pt>
    <dgm:pt modelId="{E1C5DD75-1FE3-4B3D-98D0-45C8B7C87265}" type="sibTrans" cxnId="{7F7CBB70-5824-4F41-95B2-8C8D4521241F}">
      <dgm:prSet/>
      <dgm:spPr/>
      <dgm:t>
        <a:bodyPr/>
        <a:lstStyle/>
        <a:p>
          <a:endParaRPr lang="en-US"/>
        </a:p>
      </dgm:t>
    </dgm:pt>
    <dgm:pt modelId="{E58A4812-13FA-426E-BFF5-8C14B3EE1A49}">
      <dgm:prSet/>
      <dgm:spPr/>
      <dgm:t>
        <a:bodyPr/>
        <a:lstStyle/>
        <a:p>
          <a:r>
            <a:rPr lang="pt-PT" dirty="0"/>
            <a:t>Soft Skills:</a:t>
          </a:r>
          <a:endParaRPr lang="en-US" dirty="0"/>
        </a:p>
      </dgm:t>
    </dgm:pt>
    <dgm:pt modelId="{F39AF259-DAFC-4D7F-BF62-8AE819438EBD}" type="parTrans" cxnId="{DCA7967E-7DEF-4D4F-BE1D-AFBD62FD547F}">
      <dgm:prSet/>
      <dgm:spPr/>
      <dgm:t>
        <a:bodyPr/>
        <a:lstStyle/>
        <a:p>
          <a:endParaRPr lang="en-US"/>
        </a:p>
      </dgm:t>
    </dgm:pt>
    <dgm:pt modelId="{F5AEEC12-B623-4EC3-8474-A355F5D67FD5}" type="sibTrans" cxnId="{DCA7967E-7DEF-4D4F-BE1D-AFBD62FD547F}">
      <dgm:prSet/>
      <dgm:spPr/>
      <dgm:t>
        <a:bodyPr/>
        <a:lstStyle/>
        <a:p>
          <a:endParaRPr lang="en-US"/>
        </a:p>
      </dgm:t>
    </dgm:pt>
    <dgm:pt modelId="{3BDD487C-2637-4B61-8039-B829EC1B1BCA}">
      <dgm:prSet/>
      <dgm:spPr/>
      <dgm:t>
        <a:bodyPr/>
        <a:lstStyle/>
        <a:p>
          <a:r>
            <a:rPr lang="pt-PT" dirty="0"/>
            <a:t>Organizado, Paciente, bom trabalho em equipa;</a:t>
          </a:r>
          <a:endParaRPr lang="en-US" dirty="0"/>
        </a:p>
      </dgm:t>
    </dgm:pt>
    <dgm:pt modelId="{C6FE1FBA-E3BB-4C9A-A1C3-CB77A4CEAC1E}" type="parTrans" cxnId="{ACCBE91F-4B3E-4F7E-B57E-7054FAD7AF7D}">
      <dgm:prSet/>
      <dgm:spPr/>
      <dgm:t>
        <a:bodyPr/>
        <a:lstStyle/>
        <a:p>
          <a:endParaRPr lang="en-US"/>
        </a:p>
      </dgm:t>
    </dgm:pt>
    <dgm:pt modelId="{83ACEA31-5B2E-4A58-8EBD-4B02783EFAA1}" type="sibTrans" cxnId="{ACCBE91F-4B3E-4F7E-B57E-7054FAD7AF7D}">
      <dgm:prSet/>
      <dgm:spPr/>
      <dgm:t>
        <a:bodyPr/>
        <a:lstStyle/>
        <a:p>
          <a:endParaRPr lang="en-US"/>
        </a:p>
      </dgm:t>
    </dgm:pt>
    <dgm:pt modelId="{3BFFA541-C35A-4CD2-B1A5-3A771643ACB6}">
      <dgm:prSet/>
      <dgm:spPr/>
      <dgm:t>
        <a:bodyPr/>
        <a:lstStyle/>
        <a:p>
          <a:r>
            <a:rPr lang="pt-PT" dirty="0"/>
            <a:t>Hard </a:t>
          </a:r>
          <a:r>
            <a:rPr lang="pt-PT" dirty="0" err="1"/>
            <a:t>Skills</a:t>
          </a:r>
          <a:r>
            <a:rPr lang="pt-PT" dirty="0"/>
            <a:t>:</a:t>
          </a:r>
          <a:endParaRPr lang="en-US" dirty="0"/>
        </a:p>
      </dgm:t>
    </dgm:pt>
    <dgm:pt modelId="{6F8C3DFB-E22A-4EDF-AD84-B534380AEDF1}" type="parTrans" cxnId="{A93918ED-F9DA-4EC0-A3E5-089C4E3FED86}">
      <dgm:prSet/>
      <dgm:spPr/>
      <dgm:t>
        <a:bodyPr/>
        <a:lstStyle/>
        <a:p>
          <a:endParaRPr lang="en-US"/>
        </a:p>
      </dgm:t>
    </dgm:pt>
    <dgm:pt modelId="{EAC86BD5-AF87-4B1E-86EE-B1711A3B9599}" type="sibTrans" cxnId="{A93918ED-F9DA-4EC0-A3E5-089C4E3FED86}">
      <dgm:prSet/>
      <dgm:spPr/>
      <dgm:t>
        <a:bodyPr/>
        <a:lstStyle/>
        <a:p>
          <a:endParaRPr lang="en-US"/>
        </a:p>
      </dgm:t>
    </dgm:pt>
    <dgm:pt modelId="{CA981DB7-99EC-4D6A-A2E2-625674420E79}">
      <dgm:prSet/>
      <dgm:spPr/>
      <dgm:t>
        <a:bodyPr/>
        <a:lstStyle/>
        <a:p>
          <a:r>
            <a:rPr lang="pt-PT" dirty="0"/>
            <a:t>Terminou o ensino médio com média de 14 valores;</a:t>
          </a:r>
          <a:endParaRPr lang="en-US" dirty="0"/>
        </a:p>
      </dgm:t>
    </dgm:pt>
    <dgm:pt modelId="{2F13654D-C2BE-4F7B-A0B1-98492553ADCE}" type="parTrans" cxnId="{DED19B3C-4F93-4FA2-942D-94C2A8543910}">
      <dgm:prSet/>
      <dgm:spPr/>
      <dgm:t>
        <a:bodyPr/>
        <a:lstStyle/>
        <a:p>
          <a:endParaRPr lang="en-US"/>
        </a:p>
      </dgm:t>
    </dgm:pt>
    <dgm:pt modelId="{098EF493-7151-4429-A0E4-57E6B0E8457C}" type="sibTrans" cxnId="{DED19B3C-4F93-4FA2-942D-94C2A8543910}">
      <dgm:prSet/>
      <dgm:spPr/>
      <dgm:t>
        <a:bodyPr/>
        <a:lstStyle/>
        <a:p>
          <a:endParaRPr lang="en-US"/>
        </a:p>
      </dgm:t>
    </dgm:pt>
    <dgm:pt modelId="{8DF6E518-CA45-40BD-ADCF-D8531EA4A988}">
      <dgm:prSet/>
      <dgm:spPr/>
      <dgm:t>
        <a:bodyPr/>
        <a:lstStyle/>
        <a:p>
          <a:r>
            <a:rPr lang="pt-PT" dirty="0"/>
            <a:t>Curso: Informática de Gestão</a:t>
          </a:r>
          <a:endParaRPr lang="en-US" dirty="0"/>
        </a:p>
      </dgm:t>
    </dgm:pt>
    <dgm:pt modelId="{FDBF3472-64B1-4B64-842B-80C7A9BD196D}" type="sibTrans" cxnId="{59898DD5-BC71-4DB2-B974-6CC4CD56A07B}">
      <dgm:prSet/>
      <dgm:spPr/>
      <dgm:t>
        <a:bodyPr/>
        <a:lstStyle/>
        <a:p>
          <a:endParaRPr lang="en-US"/>
        </a:p>
      </dgm:t>
    </dgm:pt>
    <dgm:pt modelId="{7983E878-0C6F-4DD9-9162-0C8B2D942529}" type="parTrans" cxnId="{59898DD5-BC71-4DB2-B974-6CC4CD56A07B}">
      <dgm:prSet/>
      <dgm:spPr/>
      <dgm:t>
        <a:bodyPr/>
        <a:lstStyle/>
        <a:p>
          <a:endParaRPr lang="en-US"/>
        </a:p>
      </dgm:t>
    </dgm:pt>
    <dgm:pt modelId="{F15A3DCC-CA55-A645-BA17-D86754FA626D}">
      <dgm:prSet/>
      <dgm:spPr/>
      <dgm:t>
        <a:bodyPr/>
        <a:lstStyle/>
        <a:p>
          <a:r>
            <a:rPr lang="en-US" dirty="0" err="1"/>
            <a:t>Conhecimento</a:t>
          </a:r>
          <a:r>
            <a:rPr lang="en-US" dirty="0"/>
            <a:t> </a:t>
          </a:r>
          <a:r>
            <a:rPr lang="en-US" dirty="0" err="1"/>
            <a:t>em</a:t>
          </a:r>
          <a:r>
            <a:rPr lang="en-US" dirty="0"/>
            <a:t> </a:t>
          </a:r>
          <a:r>
            <a:rPr lang="en-US" dirty="0" err="1"/>
            <a:t>liguagens</a:t>
          </a:r>
          <a:r>
            <a:rPr lang="en-US" dirty="0"/>
            <a:t> de </a:t>
          </a:r>
          <a:r>
            <a:rPr lang="en-US" dirty="0" err="1"/>
            <a:t>programação</a:t>
          </a:r>
          <a:r>
            <a:rPr lang="en-US" dirty="0"/>
            <a:t> </a:t>
          </a:r>
          <a:r>
            <a:rPr lang="en-US" dirty="0" err="1"/>
            <a:t>como</a:t>
          </a:r>
          <a:r>
            <a:rPr lang="en-US" dirty="0"/>
            <a:t> Java, HTML e CSS;</a:t>
          </a:r>
        </a:p>
      </dgm:t>
    </dgm:pt>
    <dgm:pt modelId="{D9AFEFE9-27FB-334C-9B44-652B322A6D09}" type="parTrans" cxnId="{865B1017-B467-9249-AB9E-77D3A756F9D0}">
      <dgm:prSet/>
      <dgm:spPr/>
      <dgm:t>
        <a:bodyPr/>
        <a:lstStyle/>
        <a:p>
          <a:endParaRPr lang="pt-PT"/>
        </a:p>
      </dgm:t>
    </dgm:pt>
    <dgm:pt modelId="{AEE7C044-86DD-D143-85BF-EF7F4CEE6021}" type="sibTrans" cxnId="{865B1017-B467-9249-AB9E-77D3A756F9D0}">
      <dgm:prSet/>
      <dgm:spPr/>
      <dgm:t>
        <a:bodyPr/>
        <a:lstStyle/>
        <a:p>
          <a:endParaRPr lang="pt-PT"/>
        </a:p>
      </dgm:t>
    </dgm:pt>
    <dgm:pt modelId="{283BE15A-BB99-4C45-8685-49C8CEE15EE5}">
      <dgm:prSet/>
      <dgm:spPr/>
      <dgm:t>
        <a:bodyPr/>
        <a:lstStyle/>
        <a:p>
          <a:r>
            <a:rPr lang="en-US" dirty="0" err="1"/>
            <a:t>Conhecimento</a:t>
          </a:r>
          <a:r>
            <a:rPr lang="en-US" dirty="0"/>
            <a:t> </a:t>
          </a:r>
          <a:r>
            <a:rPr lang="en-US" dirty="0" err="1"/>
            <a:t>em</a:t>
          </a:r>
          <a:r>
            <a:rPr lang="en-US" dirty="0"/>
            <a:t> Photoshop e Sony Vegas;</a:t>
          </a:r>
        </a:p>
      </dgm:t>
    </dgm:pt>
    <dgm:pt modelId="{4625BA7B-CC2E-DC47-82E3-6A568C0E42AB}" type="parTrans" cxnId="{ACD41B72-B543-4B44-A3FD-3FB99AF717CD}">
      <dgm:prSet/>
      <dgm:spPr/>
      <dgm:t>
        <a:bodyPr/>
        <a:lstStyle/>
        <a:p>
          <a:endParaRPr lang="pt-PT"/>
        </a:p>
      </dgm:t>
    </dgm:pt>
    <dgm:pt modelId="{6969C485-892A-DF48-BDA4-9DC06701B868}" type="sibTrans" cxnId="{ACD41B72-B543-4B44-A3FD-3FB99AF717CD}">
      <dgm:prSet/>
      <dgm:spPr/>
      <dgm:t>
        <a:bodyPr/>
        <a:lstStyle/>
        <a:p>
          <a:endParaRPr lang="pt-PT"/>
        </a:p>
      </dgm:t>
    </dgm:pt>
    <dgm:pt modelId="{B3282ABD-35AF-774A-8050-343C600BD347}" type="pres">
      <dgm:prSet presAssocID="{7ADF7C6A-0300-4369-A029-89EBB01F45BA}" presName="linear" presStyleCnt="0">
        <dgm:presLayoutVars>
          <dgm:dir/>
          <dgm:animLvl val="lvl"/>
          <dgm:resizeHandles val="exact"/>
        </dgm:presLayoutVars>
      </dgm:prSet>
      <dgm:spPr/>
    </dgm:pt>
    <dgm:pt modelId="{A75909B5-F5B1-ED47-A8E5-00395F51B2CB}" type="pres">
      <dgm:prSet presAssocID="{F8DC0917-D548-43EC-8912-9D70EE47EB4F}" presName="parentLin" presStyleCnt="0"/>
      <dgm:spPr/>
    </dgm:pt>
    <dgm:pt modelId="{A3D7AAB8-76CF-CD40-82BF-41F746A58183}" type="pres">
      <dgm:prSet presAssocID="{F8DC0917-D548-43EC-8912-9D70EE47EB4F}" presName="parentLeftMargin" presStyleLbl="node1" presStyleIdx="0" presStyleCnt="2"/>
      <dgm:spPr/>
    </dgm:pt>
    <dgm:pt modelId="{B409184C-082A-6342-AE0E-B15EE75DB1FC}" type="pres">
      <dgm:prSet presAssocID="{F8DC0917-D548-43EC-8912-9D70EE47EB4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A6B0AEF-1BE8-B043-B9EF-419EDC0A5A46}" type="pres">
      <dgm:prSet presAssocID="{F8DC0917-D548-43EC-8912-9D70EE47EB4F}" presName="negativeSpace" presStyleCnt="0"/>
      <dgm:spPr/>
    </dgm:pt>
    <dgm:pt modelId="{5E24B196-89AB-4C49-BDBE-79C5A1EF4E14}" type="pres">
      <dgm:prSet presAssocID="{F8DC0917-D548-43EC-8912-9D70EE47EB4F}" presName="childText" presStyleLbl="conFgAcc1" presStyleIdx="0" presStyleCnt="2">
        <dgm:presLayoutVars>
          <dgm:bulletEnabled val="1"/>
        </dgm:presLayoutVars>
      </dgm:prSet>
      <dgm:spPr/>
    </dgm:pt>
    <dgm:pt modelId="{F4AD21EF-256E-2141-A4BF-97C89747CD01}" type="pres">
      <dgm:prSet presAssocID="{E6795175-EAA3-4D84-8A99-B19058ACA21D}" presName="spaceBetweenRectangles" presStyleCnt="0"/>
      <dgm:spPr/>
    </dgm:pt>
    <dgm:pt modelId="{525E6AD3-5421-0144-B16A-1E4DB1BECEFC}" type="pres">
      <dgm:prSet presAssocID="{DEFAE2C6-1F6E-4E9D-9DE5-B3C9DCFBE87E}" presName="parentLin" presStyleCnt="0"/>
      <dgm:spPr/>
    </dgm:pt>
    <dgm:pt modelId="{E932EF65-7ED7-CD46-872F-B45A492BE49E}" type="pres">
      <dgm:prSet presAssocID="{DEFAE2C6-1F6E-4E9D-9DE5-B3C9DCFBE87E}" presName="parentLeftMargin" presStyleLbl="node1" presStyleIdx="0" presStyleCnt="2"/>
      <dgm:spPr/>
    </dgm:pt>
    <dgm:pt modelId="{B0E5D06F-3441-1F41-AA64-C422FBB4D6BC}" type="pres">
      <dgm:prSet presAssocID="{DEFAE2C6-1F6E-4E9D-9DE5-B3C9DCFBE87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DA377C8-890B-724B-A470-903D83BD95EA}" type="pres">
      <dgm:prSet presAssocID="{DEFAE2C6-1F6E-4E9D-9DE5-B3C9DCFBE87E}" presName="negativeSpace" presStyleCnt="0"/>
      <dgm:spPr/>
    </dgm:pt>
    <dgm:pt modelId="{D31C803B-3B0E-034C-AA9A-3794D5016C9A}" type="pres">
      <dgm:prSet presAssocID="{DEFAE2C6-1F6E-4E9D-9DE5-B3C9DCFBE87E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E17C206-E470-C942-8D20-27E53DFF06F6}" type="presOf" srcId="{3BDD487C-2637-4B61-8039-B829EC1B1BCA}" destId="{D31C803B-3B0E-034C-AA9A-3794D5016C9A}" srcOrd="0" destOrd="4" presId="urn:microsoft.com/office/officeart/2005/8/layout/list1"/>
    <dgm:cxn modelId="{865B1017-B467-9249-AB9E-77D3A756F9D0}" srcId="{3BFFA541-C35A-4CD2-B1A5-3A771643ACB6}" destId="{F15A3DCC-CA55-A645-BA17-D86754FA626D}" srcOrd="1" destOrd="0" parTransId="{D9AFEFE9-27FB-334C-9B44-652B322A6D09}" sibTransId="{AEE7C044-86DD-D143-85BF-EF7F4CEE6021}"/>
    <dgm:cxn modelId="{ACCBE91F-4B3E-4F7E-B57E-7054FAD7AF7D}" srcId="{E58A4812-13FA-426E-BFF5-8C14B3EE1A49}" destId="{3BDD487C-2637-4B61-8039-B829EC1B1BCA}" srcOrd="0" destOrd="0" parTransId="{C6FE1FBA-E3BB-4C9A-A1C3-CB77A4CEAC1E}" sibTransId="{83ACEA31-5B2E-4A58-8EBD-4B02783EFAA1}"/>
    <dgm:cxn modelId="{DED19B3C-4F93-4FA2-942D-94C2A8543910}" srcId="{3BFFA541-C35A-4CD2-B1A5-3A771643ACB6}" destId="{CA981DB7-99EC-4D6A-A2E2-625674420E79}" srcOrd="0" destOrd="0" parTransId="{2F13654D-C2BE-4F7B-A0B1-98492553ADCE}" sibTransId="{098EF493-7151-4429-A0E4-57E6B0E8457C}"/>
    <dgm:cxn modelId="{80099844-6DF5-B84A-B195-AB9B6BC624B0}" type="presOf" srcId="{DEFAE2C6-1F6E-4E9D-9DE5-B3C9DCFBE87E}" destId="{B0E5D06F-3441-1F41-AA64-C422FBB4D6BC}" srcOrd="1" destOrd="0" presId="urn:microsoft.com/office/officeart/2005/8/layout/list1"/>
    <dgm:cxn modelId="{ACB6D14C-A297-AC45-9EF6-E736C99CD5D0}" type="presOf" srcId="{CA981DB7-99EC-4D6A-A2E2-625674420E79}" destId="{D31C803B-3B0E-034C-AA9A-3794D5016C9A}" srcOrd="0" destOrd="6" presId="urn:microsoft.com/office/officeart/2005/8/layout/list1"/>
    <dgm:cxn modelId="{3CA0184D-499A-5C4F-A40A-080EBF2881D5}" type="presOf" srcId="{3BFFA541-C35A-4CD2-B1A5-3A771643ACB6}" destId="{D31C803B-3B0E-034C-AA9A-3794D5016C9A}" srcOrd="0" destOrd="5" presId="urn:microsoft.com/office/officeart/2005/8/layout/list1"/>
    <dgm:cxn modelId="{2C0CA26E-8F02-AC4A-BE6E-251C5CE0DCC0}" type="presOf" srcId="{E58A4812-13FA-426E-BFF5-8C14B3EE1A49}" destId="{D31C803B-3B0E-034C-AA9A-3794D5016C9A}" srcOrd="0" destOrd="3" presId="urn:microsoft.com/office/officeart/2005/8/layout/list1"/>
    <dgm:cxn modelId="{7F7CBB70-5824-4F41-95B2-8C8D4521241F}" srcId="{DEFAE2C6-1F6E-4E9D-9DE5-B3C9DCFBE87E}" destId="{CCC17410-26DF-4CB3-B9C2-108C55B87DF4}" srcOrd="2" destOrd="0" parTransId="{48F5698C-7C79-4854-B526-523884850455}" sibTransId="{E1C5DD75-1FE3-4B3D-98D0-45C8B7C87265}"/>
    <dgm:cxn modelId="{ACD41B72-B543-4B44-A3FD-3FB99AF717CD}" srcId="{3BFFA541-C35A-4CD2-B1A5-3A771643ACB6}" destId="{283BE15A-BB99-4C45-8685-49C8CEE15EE5}" srcOrd="2" destOrd="0" parTransId="{4625BA7B-CC2E-DC47-82E3-6A568C0E42AB}" sibTransId="{6969C485-892A-DF48-BDA4-9DC06701B868}"/>
    <dgm:cxn modelId="{631E7C78-FB97-4F45-AA6F-CE9D67F211FA}" type="presOf" srcId="{8DF6E518-CA45-40BD-ADCF-D8531EA4A988}" destId="{D31C803B-3B0E-034C-AA9A-3794D5016C9A}" srcOrd="0" destOrd="1" presId="urn:microsoft.com/office/officeart/2005/8/layout/list1"/>
    <dgm:cxn modelId="{DCA7967E-7DEF-4D4F-BE1D-AFBD62FD547F}" srcId="{DEFAE2C6-1F6E-4E9D-9DE5-B3C9DCFBE87E}" destId="{E58A4812-13FA-426E-BFF5-8C14B3EE1A49}" srcOrd="3" destOrd="0" parTransId="{F39AF259-DAFC-4D7F-BF62-8AE819438EBD}" sibTransId="{F5AEEC12-B623-4EC3-8474-A355F5D67FD5}"/>
    <dgm:cxn modelId="{1833357F-91F6-42DB-B5FD-1C83A6C35ABF}" srcId="{DEFAE2C6-1F6E-4E9D-9DE5-B3C9DCFBE87E}" destId="{7E65CC14-C6F7-42F3-999D-2E623AAED047}" srcOrd="0" destOrd="0" parTransId="{15436ECC-1235-452D-991B-F3ED93D19556}" sibTransId="{BA16CD58-F241-4995-8158-F4399E39659C}"/>
    <dgm:cxn modelId="{B59BE995-A2D2-2641-B1E4-2E0C2CD08079}" type="presOf" srcId="{F15A3DCC-CA55-A645-BA17-D86754FA626D}" destId="{D31C803B-3B0E-034C-AA9A-3794D5016C9A}" srcOrd="0" destOrd="7" presId="urn:microsoft.com/office/officeart/2005/8/layout/list1"/>
    <dgm:cxn modelId="{BEFBFEA9-2A38-420B-91CF-375486982627}" srcId="{7ADF7C6A-0300-4369-A029-89EBB01F45BA}" destId="{DEFAE2C6-1F6E-4E9D-9DE5-B3C9DCFBE87E}" srcOrd="1" destOrd="0" parTransId="{CFCD3A96-8E74-4B8C-BF54-DA2CCC47CB63}" sibTransId="{8FB51257-99ED-4615-9767-7E2F04AB2583}"/>
    <dgm:cxn modelId="{C9458EB5-56B1-1243-AA29-CFBDAF63C914}" type="presOf" srcId="{F8DC0917-D548-43EC-8912-9D70EE47EB4F}" destId="{B409184C-082A-6342-AE0E-B15EE75DB1FC}" srcOrd="1" destOrd="0" presId="urn:microsoft.com/office/officeart/2005/8/layout/list1"/>
    <dgm:cxn modelId="{E7FADECB-7919-9242-9706-61EC2178E429}" type="presOf" srcId="{CCC17410-26DF-4CB3-B9C2-108C55B87DF4}" destId="{D31C803B-3B0E-034C-AA9A-3794D5016C9A}" srcOrd="0" destOrd="2" presId="urn:microsoft.com/office/officeart/2005/8/layout/list1"/>
    <dgm:cxn modelId="{8DC6BDCC-8D4F-3947-913A-46FE108526A4}" type="presOf" srcId="{7E65CC14-C6F7-42F3-999D-2E623AAED047}" destId="{D31C803B-3B0E-034C-AA9A-3794D5016C9A}" srcOrd="0" destOrd="0" presId="urn:microsoft.com/office/officeart/2005/8/layout/list1"/>
    <dgm:cxn modelId="{59898DD5-BC71-4DB2-B974-6CC4CD56A07B}" srcId="{DEFAE2C6-1F6E-4E9D-9DE5-B3C9DCFBE87E}" destId="{8DF6E518-CA45-40BD-ADCF-D8531EA4A988}" srcOrd="1" destOrd="0" parTransId="{7983E878-0C6F-4DD9-9162-0C8B2D942529}" sibTransId="{FDBF3472-64B1-4B64-842B-80C7A9BD196D}"/>
    <dgm:cxn modelId="{B845A5D7-5DAF-7F44-AE87-F613144BB1F6}" type="presOf" srcId="{DEFAE2C6-1F6E-4E9D-9DE5-B3C9DCFBE87E}" destId="{E932EF65-7ED7-CD46-872F-B45A492BE49E}" srcOrd="0" destOrd="0" presId="urn:microsoft.com/office/officeart/2005/8/layout/list1"/>
    <dgm:cxn modelId="{E406ECDD-4AAD-0D4B-8E54-83FEB1B4592B}" type="presOf" srcId="{7ADF7C6A-0300-4369-A029-89EBB01F45BA}" destId="{B3282ABD-35AF-774A-8050-343C600BD347}" srcOrd="0" destOrd="0" presId="urn:microsoft.com/office/officeart/2005/8/layout/list1"/>
    <dgm:cxn modelId="{A96419DE-261D-544C-A215-4D8DAA9DD559}" type="presOf" srcId="{283BE15A-BB99-4C45-8685-49C8CEE15EE5}" destId="{D31C803B-3B0E-034C-AA9A-3794D5016C9A}" srcOrd="0" destOrd="8" presId="urn:microsoft.com/office/officeart/2005/8/layout/list1"/>
    <dgm:cxn modelId="{4F4D9BE8-762F-464A-BFDB-5197CE574F66}" srcId="{7ADF7C6A-0300-4369-A029-89EBB01F45BA}" destId="{F8DC0917-D548-43EC-8912-9D70EE47EB4F}" srcOrd="0" destOrd="0" parTransId="{7D4F2600-5EEE-4A97-93C6-ACB3D71485E7}" sibTransId="{E6795175-EAA3-4D84-8A99-B19058ACA21D}"/>
    <dgm:cxn modelId="{A93918ED-F9DA-4EC0-A3E5-089C4E3FED86}" srcId="{DEFAE2C6-1F6E-4E9D-9DE5-B3C9DCFBE87E}" destId="{3BFFA541-C35A-4CD2-B1A5-3A771643ACB6}" srcOrd="4" destOrd="0" parTransId="{6F8C3DFB-E22A-4EDF-AD84-B534380AEDF1}" sibTransId="{EAC86BD5-AF87-4B1E-86EE-B1711A3B9599}"/>
    <dgm:cxn modelId="{B7D4D3EF-4C33-ED46-8593-9B40F63DA7A3}" type="presOf" srcId="{F8DC0917-D548-43EC-8912-9D70EE47EB4F}" destId="{A3D7AAB8-76CF-CD40-82BF-41F746A58183}" srcOrd="0" destOrd="0" presId="urn:microsoft.com/office/officeart/2005/8/layout/list1"/>
    <dgm:cxn modelId="{D38B397F-CB9B-1540-9C42-1077D32E2CEC}" type="presParOf" srcId="{B3282ABD-35AF-774A-8050-343C600BD347}" destId="{A75909B5-F5B1-ED47-A8E5-00395F51B2CB}" srcOrd="0" destOrd="0" presId="urn:microsoft.com/office/officeart/2005/8/layout/list1"/>
    <dgm:cxn modelId="{0A8F8D34-F293-6A49-94CD-9D4A53B67D23}" type="presParOf" srcId="{A75909B5-F5B1-ED47-A8E5-00395F51B2CB}" destId="{A3D7AAB8-76CF-CD40-82BF-41F746A58183}" srcOrd="0" destOrd="0" presId="urn:microsoft.com/office/officeart/2005/8/layout/list1"/>
    <dgm:cxn modelId="{B167CCD5-F8C3-BA49-B8BD-C4BF76850D33}" type="presParOf" srcId="{A75909B5-F5B1-ED47-A8E5-00395F51B2CB}" destId="{B409184C-082A-6342-AE0E-B15EE75DB1FC}" srcOrd="1" destOrd="0" presId="urn:microsoft.com/office/officeart/2005/8/layout/list1"/>
    <dgm:cxn modelId="{0E87F1B9-A374-5141-87F6-821D8D9F1B73}" type="presParOf" srcId="{B3282ABD-35AF-774A-8050-343C600BD347}" destId="{8A6B0AEF-1BE8-B043-B9EF-419EDC0A5A46}" srcOrd="1" destOrd="0" presId="urn:microsoft.com/office/officeart/2005/8/layout/list1"/>
    <dgm:cxn modelId="{119732D9-A688-5B49-8D0F-F9F3A5E27DE9}" type="presParOf" srcId="{B3282ABD-35AF-774A-8050-343C600BD347}" destId="{5E24B196-89AB-4C49-BDBE-79C5A1EF4E14}" srcOrd="2" destOrd="0" presId="urn:microsoft.com/office/officeart/2005/8/layout/list1"/>
    <dgm:cxn modelId="{230F378A-FE40-AF43-B423-EE3F4CC7112B}" type="presParOf" srcId="{B3282ABD-35AF-774A-8050-343C600BD347}" destId="{F4AD21EF-256E-2141-A4BF-97C89747CD01}" srcOrd="3" destOrd="0" presId="urn:microsoft.com/office/officeart/2005/8/layout/list1"/>
    <dgm:cxn modelId="{940C00CE-454B-5644-A43B-80A850B179F4}" type="presParOf" srcId="{B3282ABD-35AF-774A-8050-343C600BD347}" destId="{525E6AD3-5421-0144-B16A-1E4DB1BECEFC}" srcOrd="4" destOrd="0" presId="urn:microsoft.com/office/officeart/2005/8/layout/list1"/>
    <dgm:cxn modelId="{96164726-81C1-D74E-BDF9-2CF5DC7107E2}" type="presParOf" srcId="{525E6AD3-5421-0144-B16A-1E4DB1BECEFC}" destId="{E932EF65-7ED7-CD46-872F-B45A492BE49E}" srcOrd="0" destOrd="0" presId="urn:microsoft.com/office/officeart/2005/8/layout/list1"/>
    <dgm:cxn modelId="{8E3260C1-5B42-6F4F-8B01-FD4BCD7C6E50}" type="presParOf" srcId="{525E6AD3-5421-0144-B16A-1E4DB1BECEFC}" destId="{B0E5D06F-3441-1F41-AA64-C422FBB4D6BC}" srcOrd="1" destOrd="0" presId="urn:microsoft.com/office/officeart/2005/8/layout/list1"/>
    <dgm:cxn modelId="{53FEED78-0FEF-B140-92CD-049A3ED0C7BB}" type="presParOf" srcId="{B3282ABD-35AF-774A-8050-343C600BD347}" destId="{4DA377C8-890B-724B-A470-903D83BD95EA}" srcOrd="5" destOrd="0" presId="urn:microsoft.com/office/officeart/2005/8/layout/list1"/>
    <dgm:cxn modelId="{845DF18F-8521-BA43-A7AA-51ED4096D529}" type="presParOf" srcId="{B3282ABD-35AF-774A-8050-343C600BD347}" destId="{D31C803B-3B0E-034C-AA9A-3794D5016C9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24B196-89AB-4C49-BDBE-79C5A1EF4E14}">
      <dsp:nvSpPr>
        <dsp:cNvPr id="0" name=""/>
        <dsp:cNvSpPr/>
      </dsp:nvSpPr>
      <dsp:spPr>
        <a:xfrm>
          <a:off x="0" y="310565"/>
          <a:ext cx="9516105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09184C-082A-6342-AE0E-B15EE75DB1FC}">
      <dsp:nvSpPr>
        <dsp:cNvPr id="0" name=""/>
        <dsp:cNvSpPr/>
      </dsp:nvSpPr>
      <dsp:spPr>
        <a:xfrm>
          <a:off x="475805" y="103925"/>
          <a:ext cx="6661274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/>
            <a:t>Role: </a:t>
          </a:r>
          <a:r>
            <a:rPr lang="pt-PT" sz="1400" kern="1200" dirty="0" err="1"/>
            <a:t>Scrum</a:t>
          </a:r>
          <a:r>
            <a:rPr lang="pt-PT" sz="1400" kern="1200" dirty="0"/>
            <a:t> Master </a:t>
          </a:r>
          <a:endParaRPr lang="en-US" sz="1400" kern="1200" dirty="0"/>
        </a:p>
      </dsp:txBody>
      <dsp:txXfrm>
        <a:off x="495980" y="124100"/>
        <a:ext cx="6620924" cy="372930"/>
      </dsp:txXfrm>
    </dsp:sp>
    <dsp:sp modelId="{D31C803B-3B0E-034C-AA9A-3794D5016C9A}">
      <dsp:nvSpPr>
        <dsp:cNvPr id="0" name=""/>
        <dsp:cNvSpPr/>
      </dsp:nvSpPr>
      <dsp:spPr>
        <a:xfrm>
          <a:off x="0" y="945605"/>
          <a:ext cx="9516105" cy="2513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556" tIns="291592" rIns="738556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400" kern="1200" dirty="0"/>
            <a:t>Idade: 18 anos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400" kern="1200"/>
            <a:t>Curso: Informática de Gestão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400" kern="1200" dirty="0"/>
            <a:t>Contacto: </a:t>
          </a:r>
          <a:r>
            <a:rPr lang="pt-PT" sz="1400" kern="1200" dirty="0">
              <a:hlinkClick xmlns:r="http://schemas.openxmlformats.org/officeDocument/2006/relationships" r:id="rId1"/>
            </a:rPr>
            <a:t>20211383@iade.pt</a:t>
          </a:r>
          <a:r>
            <a:rPr lang="pt-PT" sz="1400" kern="1200" dirty="0"/>
            <a:t> 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400" kern="1200" dirty="0"/>
            <a:t>Soft Skills:</a:t>
          </a:r>
          <a:endParaRPr lang="en-US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400" kern="1200" dirty="0"/>
            <a:t>Organizada, boa ouvinte, paciente;</a:t>
          </a:r>
          <a:endParaRPr lang="en-US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400" kern="1200" noProof="0" dirty="0"/>
            <a:t>Jogo basquetebol nos tempos livres e gosto de trabalhar em equipa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400" kern="1200" dirty="0"/>
            <a:t>Hard </a:t>
          </a:r>
          <a:r>
            <a:rPr lang="pt-PT" sz="1400" kern="1200" dirty="0" err="1"/>
            <a:t>Skills</a:t>
          </a:r>
          <a:r>
            <a:rPr lang="pt-PT" sz="1400" kern="1200" dirty="0"/>
            <a:t>:</a:t>
          </a:r>
          <a:endParaRPr lang="en-US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400" kern="1200" dirty="0"/>
            <a:t>Ensino Secundário: Curso de Ciências e Tecnologia na Escola Secundária de Miraflores, com média de 15 valores;</a:t>
          </a:r>
          <a:endParaRPr lang="en-US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400" kern="1200" dirty="0"/>
            <a:t>Conhecimento em programação: linguagem Pascal e HTML;</a:t>
          </a:r>
          <a:endParaRPr lang="en-US" sz="1400" kern="1200" dirty="0"/>
        </a:p>
      </dsp:txBody>
      <dsp:txXfrm>
        <a:off x="0" y="945605"/>
        <a:ext cx="9516105" cy="2513700"/>
      </dsp:txXfrm>
    </dsp:sp>
    <dsp:sp modelId="{B0E5D06F-3441-1F41-AA64-C422FBB4D6BC}">
      <dsp:nvSpPr>
        <dsp:cNvPr id="0" name=""/>
        <dsp:cNvSpPr/>
      </dsp:nvSpPr>
      <dsp:spPr>
        <a:xfrm>
          <a:off x="475805" y="738965"/>
          <a:ext cx="6661274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/>
            <a:t>Informações:</a:t>
          </a:r>
          <a:endParaRPr lang="en-US" sz="1400" kern="1200"/>
        </a:p>
      </dsp:txBody>
      <dsp:txXfrm>
        <a:off x="495980" y="759140"/>
        <a:ext cx="6620924" cy="3729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24B196-89AB-4C49-BDBE-79C5A1EF4E14}">
      <dsp:nvSpPr>
        <dsp:cNvPr id="0" name=""/>
        <dsp:cNvSpPr/>
      </dsp:nvSpPr>
      <dsp:spPr>
        <a:xfrm>
          <a:off x="0" y="377130"/>
          <a:ext cx="9516105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09184C-082A-6342-AE0E-B15EE75DB1FC}">
      <dsp:nvSpPr>
        <dsp:cNvPr id="0" name=""/>
        <dsp:cNvSpPr/>
      </dsp:nvSpPr>
      <dsp:spPr>
        <a:xfrm>
          <a:off x="465171" y="64131"/>
          <a:ext cx="6661274" cy="5048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 noProof="0" dirty="0"/>
            <a:t>Role: </a:t>
          </a:r>
          <a:r>
            <a:rPr lang="pt-PT" sz="1300" kern="1200" noProof="0" dirty="0" err="1"/>
            <a:t>Scrum</a:t>
          </a:r>
          <a:r>
            <a:rPr lang="pt-PT" sz="1300" kern="1200" noProof="0" dirty="0"/>
            <a:t> </a:t>
          </a:r>
          <a:r>
            <a:rPr lang="pt-PT" sz="1300" kern="1200" noProof="0" dirty="0" err="1"/>
            <a:t>Developer</a:t>
          </a:r>
          <a:r>
            <a:rPr lang="pt-PT" sz="1300" kern="1200" noProof="0" dirty="0"/>
            <a:t> – Equipa Diagrama de Contexto, Diagrama Casos de Utilização</a:t>
          </a:r>
        </a:p>
      </dsp:txBody>
      <dsp:txXfrm>
        <a:off x="489817" y="88777"/>
        <a:ext cx="6611982" cy="455586"/>
      </dsp:txXfrm>
    </dsp:sp>
    <dsp:sp modelId="{D31C803B-3B0E-034C-AA9A-3794D5016C9A}">
      <dsp:nvSpPr>
        <dsp:cNvPr id="0" name=""/>
        <dsp:cNvSpPr/>
      </dsp:nvSpPr>
      <dsp:spPr>
        <a:xfrm>
          <a:off x="0" y="966810"/>
          <a:ext cx="9516105" cy="253228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556" tIns="270764" rIns="738556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noProof="0" dirty="0"/>
            <a:t>Idade: 28 anos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noProof="0" dirty="0"/>
            <a:t>Curso: Informática de Gestão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noProof="0" dirty="0"/>
            <a:t>Contacto: </a:t>
          </a:r>
          <a:r>
            <a:rPr lang="pt-PT" sz="1300" kern="1200" noProof="0" dirty="0">
              <a:hlinkClick xmlns:r="http://schemas.openxmlformats.org/officeDocument/2006/relationships" r:id="rId1"/>
            </a:rPr>
            <a:t>20210109@iade.pt</a:t>
          </a:r>
          <a:r>
            <a:rPr lang="pt-PT" sz="1300" kern="1200" noProof="0" dirty="0"/>
            <a:t> 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noProof="0" dirty="0"/>
            <a:t>Soft </a:t>
          </a:r>
          <a:r>
            <a:rPr lang="pt-PT" sz="1300" kern="1200" noProof="0" dirty="0" err="1"/>
            <a:t>Skills</a:t>
          </a:r>
          <a:r>
            <a:rPr lang="pt-PT" sz="1300" kern="1200" noProof="0" dirty="0"/>
            <a:t>: 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noProof="0" dirty="0"/>
            <a:t>Perseverante, otimista e organizado.  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noProof="0" dirty="0"/>
            <a:t>Hard </a:t>
          </a:r>
          <a:r>
            <a:rPr lang="pt-PT" sz="1300" kern="1200" noProof="0" dirty="0" err="1"/>
            <a:t>Skills</a:t>
          </a:r>
          <a:r>
            <a:rPr lang="pt-PT" sz="1300" kern="1200" noProof="0" dirty="0"/>
            <a:t>: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noProof="0" dirty="0"/>
            <a:t>Ensino superior: Curso de Direito com extensão para Investigação Forense, artigo publicado pela universidade sobre o tema Lavagem de Dinheiro a Luz da Teoria da Cegueira Deliberada.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noProof="0" dirty="0"/>
            <a:t>Certificado: Conclusão de Curso Semana da Ciência, oferecido pela </a:t>
          </a:r>
          <a:r>
            <a:rPr lang="pt-PT" sz="1300" kern="1200" noProof="0" dirty="0" err="1"/>
            <a:t>Academy</a:t>
          </a:r>
          <a:r>
            <a:rPr lang="pt-PT" sz="1300" kern="1200" noProof="0" dirty="0"/>
            <a:t> </a:t>
          </a:r>
          <a:r>
            <a:rPr lang="pt-PT" sz="1300" kern="1200" noProof="0" dirty="0" err="1"/>
            <a:t>Space</a:t>
          </a:r>
          <a:r>
            <a:rPr lang="pt-PT" sz="1300" kern="1200" noProof="0" dirty="0"/>
            <a:t>, curso ministrado pelo físico, astrônomo, membro e ex conselheiro da </a:t>
          </a:r>
          <a:r>
            <a:rPr lang="pt-PT" sz="1300" b="0" i="0" u="none" kern="1200" noProof="0" dirty="0" err="1">
              <a:effectLst/>
            </a:rPr>
            <a:t>American</a:t>
          </a:r>
          <a:r>
            <a:rPr lang="pt-PT" sz="1300" b="0" i="0" u="none" kern="1200" noProof="0" dirty="0">
              <a:effectLst/>
            </a:rPr>
            <a:t> </a:t>
          </a:r>
          <a:r>
            <a:rPr lang="pt-PT" sz="1300" b="0" i="0" u="none" kern="1200" noProof="0" dirty="0" err="1">
              <a:effectLst/>
            </a:rPr>
            <a:t>Physical</a:t>
          </a:r>
          <a:r>
            <a:rPr lang="pt-PT" sz="1300" b="0" i="0" u="none" kern="1200" noProof="0" dirty="0">
              <a:effectLst/>
            </a:rPr>
            <a:t> </a:t>
          </a:r>
          <a:r>
            <a:rPr lang="pt-PT" sz="1300" b="0" i="0" u="none" kern="1200" noProof="0" dirty="0" err="1">
              <a:effectLst/>
            </a:rPr>
            <a:t>Society</a:t>
          </a:r>
          <a:r>
            <a:rPr lang="pt-PT" sz="1300" b="0" i="0" u="none" kern="1200" noProof="0" dirty="0">
              <a:effectLst/>
            </a:rPr>
            <a:t>, Marcelo </a:t>
          </a:r>
          <a:r>
            <a:rPr lang="pt-PT" sz="1300" b="0" i="0" u="none" kern="1200" noProof="0" dirty="0" err="1">
              <a:effectLst/>
            </a:rPr>
            <a:t>Gleiser</a:t>
          </a:r>
          <a:endParaRPr lang="pt-PT" sz="1300" b="0" i="0" u="none" kern="1200" noProof="0" dirty="0">
            <a:effectLst/>
          </a:endParaRPr>
        </a:p>
      </dsp:txBody>
      <dsp:txXfrm>
        <a:off x="0" y="966810"/>
        <a:ext cx="9516105" cy="2532289"/>
      </dsp:txXfrm>
    </dsp:sp>
    <dsp:sp modelId="{B0E5D06F-3441-1F41-AA64-C422FBB4D6BC}">
      <dsp:nvSpPr>
        <dsp:cNvPr id="0" name=""/>
        <dsp:cNvSpPr/>
      </dsp:nvSpPr>
      <dsp:spPr>
        <a:xfrm>
          <a:off x="475805" y="774930"/>
          <a:ext cx="6661274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 noProof="0" dirty="0"/>
            <a:t>Informações:</a:t>
          </a:r>
        </a:p>
      </dsp:txBody>
      <dsp:txXfrm>
        <a:off x="494539" y="793664"/>
        <a:ext cx="6623806" cy="3462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24B196-89AB-4C49-BDBE-79C5A1EF4E14}">
      <dsp:nvSpPr>
        <dsp:cNvPr id="0" name=""/>
        <dsp:cNvSpPr/>
      </dsp:nvSpPr>
      <dsp:spPr>
        <a:xfrm>
          <a:off x="0" y="390139"/>
          <a:ext cx="9516105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09184C-082A-6342-AE0E-B15EE75DB1FC}">
      <dsp:nvSpPr>
        <dsp:cNvPr id="0" name=""/>
        <dsp:cNvSpPr/>
      </dsp:nvSpPr>
      <dsp:spPr>
        <a:xfrm>
          <a:off x="475805" y="35691"/>
          <a:ext cx="6661274" cy="5758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 dirty="0"/>
            <a:t>Role: </a:t>
          </a:r>
          <a:r>
            <a:rPr lang="pt-PT" sz="1500" kern="1200" dirty="0" err="1"/>
            <a:t>Scrum</a:t>
          </a:r>
          <a:r>
            <a:rPr lang="pt-PT" sz="1500" kern="1200" dirty="0"/>
            <a:t> </a:t>
          </a:r>
          <a:r>
            <a:rPr lang="pt-PT" sz="1500" kern="1200" dirty="0" err="1"/>
            <a:t>Developer</a:t>
          </a:r>
          <a:r>
            <a:rPr lang="pt-PT" sz="1500" kern="1200" dirty="0"/>
            <a:t> – </a:t>
          </a:r>
          <a:r>
            <a:rPr lang="pt-PT" sz="1500" kern="1200" noProof="0" dirty="0"/>
            <a:t>Equipa Diagrama de Contexto, Diagrama Casos de Utilização</a:t>
          </a:r>
          <a:endParaRPr lang="en-US" sz="1500" kern="1200" dirty="0"/>
        </a:p>
      </dsp:txBody>
      <dsp:txXfrm>
        <a:off x="503916" y="63802"/>
        <a:ext cx="6605052" cy="519626"/>
      </dsp:txXfrm>
    </dsp:sp>
    <dsp:sp modelId="{D31C803B-3B0E-034C-AA9A-3794D5016C9A}">
      <dsp:nvSpPr>
        <dsp:cNvPr id="0" name=""/>
        <dsp:cNvSpPr/>
      </dsp:nvSpPr>
      <dsp:spPr>
        <a:xfrm>
          <a:off x="0" y="1070539"/>
          <a:ext cx="9516105" cy="2457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556" tIns="312420" rIns="738556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Idade: 18 anos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Curso: Engenharia Informática e Informática de Gestão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Contacto: </a:t>
          </a:r>
          <a:r>
            <a:rPr lang="pt-PT" sz="1500" kern="1200" dirty="0">
              <a:hlinkClick xmlns:r="http://schemas.openxmlformats.org/officeDocument/2006/relationships" r:id="rId1"/>
            </a:rPr>
            <a:t>20210408@iade.pt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Soft Skills: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Resiliente e </a:t>
          </a:r>
          <a:r>
            <a:rPr lang="en-US" sz="1500" kern="1200" dirty="0" err="1"/>
            <a:t>Inovador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Hard </a:t>
          </a:r>
          <a:r>
            <a:rPr lang="pt-PT" sz="1500" kern="1200" dirty="0" err="1"/>
            <a:t>Skills</a:t>
          </a:r>
          <a:r>
            <a:rPr lang="pt-PT" sz="1500" kern="1200" dirty="0"/>
            <a:t>: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Ensino Secundário: Curso de Ciências e Tecnologia na Escola Secundária do Bocage, com média de 15 valores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Conhecimento em programação: linguagem Pascal, JavaScript</a:t>
          </a:r>
          <a:endParaRPr lang="en-US" sz="1500" kern="1200" dirty="0"/>
        </a:p>
      </dsp:txBody>
      <dsp:txXfrm>
        <a:off x="0" y="1070539"/>
        <a:ext cx="9516105" cy="2457000"/>
      </dsp:txXfrm>
    </dsp:sp>
    <dsp:sp modelId="{B0E5D06F-3441-1F41-AA64-C422FBB4D6BC}">
      <dsp:nvSpPr>
        <dsp:cNvPr id="0" name=""/>
        <dsp:cNvSpPr/>
      </dsp:nvSpPr>
      <dsp:spPr>
        <a:xfrm>
          <a:off x="475805" y="849139"/>
          <a:ext cx="6661274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/>
            <a:t>Informações:</a:t>
          </a:r>
          <a:endParaRPr lang="en-US" sz="1500" kern="1200"/>
        </a:p>
      </dsp:txBody>
      <dsp:txXfrm>
        <a:off x="497421" y="870755"/>
        <a:ext cx="6618042" cy="3995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24B196-89AB-4C49-BDBE-79C5A1EF4E14}">
      <dsp:nvSpPr>
        <dsp:cNvPr id="0" name=""/>
        <dsp:cNvSpPr/>
      </dsp:nvSpPr>
      <dsp:spPr>
        <a:xfrm>
          <a:off x="0" y="292790"/>
          <a:ext cx="9516105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09184C-082A-6342-AE0E-B15EE75DB1FC}">
      <dsp:nvSpPr>
        <dsp:cNvPr id="0" name=""/>
        <dsp:cNvSpPr/>
      </dsp:nvSpPr>
      <dsp:spPr>
        <a:xfrm>
          <a:off x="475805" y="100910"/>
          <a:ext cx="6661274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 dirty="0"/>
            <a:t>Role: </a:t>
          </a:r>
          <a:r>
            <a:rPr lang="pt-PT" sz="1300" kern="1200" dirty="0" err="1"/>
            <a:t>Scrum</a:t>
          </a:r>
          <a:r>
            <a:rPr lang="pt-PT" sz="1300" kern="1200" dirty="0"/>
            <a:t> </a:t>
          </a:r>
          <a:r>
            <a:rPr lang="pt-PT" sz="1300" kern="1200" dirty="0" err="1"/>
            <a:t>Developer</a:t>
          </a:r>
          <a:r>
            <a:rPr lang="pt-PT" sz="1300" kern="1200" dirty="0"/>
            <a:t> - Equipa Diagrama de Contexto, Modelo de Domínio</a:t>
          </a:r>
          <a:endParaRPr lang="en-US" sz="1300" kern="1200" dirty="0"/>
        </a:p>
      </dsp:txBody>
      <dsp:txXfrm>
        <a:off x="494539" y="119644"/>
        <a:ext cx="6623806" cy="346292"/>
      </dsp:txXfrm>
    </dsp:sp>
    <dsp:sp modelId="{D31C803B-3B0E-034C-AA9A-3794D5016C9A}">
      <dsp:nvSpPr>
        <dsp:cNvPr id="0" name=""/>
        <dsp:cNvSpPr/>
      </dsp:nvSpPr>
      <dsp:spPr>
        <a:xfrm>
          <a:off x="0" y="882470"/>
          <a:ext cx="9516105" cy="2579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556" tIns="270764" rIns="738556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dirty="0"/>
            <a:t>Idade: 21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dirty="0"/>
            <a:t>Curso: Informática de Gestão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dirty="0"/>
            <a:t>Contacto: </a:t>
          </a:r>
          <a:r>
            <a:rPr lang="pt-PT" sz="1300" kern="1200" dirty="0">
              <a:hlinkClick xmlns:r="http://schemas.openxmlformats.org/officeDocument/2006/relationships" r:id="rId1"/>
            </a:rPr>
            <a:t>20211403@iade.pt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dirty="0"/>
            <a:t>Soft Skills: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dirty="0"/>
            <a:t>Responsável, calmo e uma pessoa bastante prática com preferência no trabalho de equipa.
Lutador de MMA federado, e nos tempos livres pratico futebol com amigos.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dirty="0"/>
            <a:t>Hard </a:t>
          </a:r>
          <a:r>
            <a:rPr lang="pt-PT" sz="1300" kern="1200" dirty="0" err="1"/>
            <a:t>Skills</a:t>
          </a:r>
          <a:r>
            <a:rPr lang="pt-PT" sz="1300" kern="1200" dirty="0"/>
            <a:t>: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300" kern="1200" dirty="0"/>
            <a:t>Ensino Secundário no Curso de Ciências Socioeconómicas na Escola Secundária Fernão Mendes Pinto
Experiência na área de gestão pois trabalhei como administrativo nos últimos 3 anos.
Experiente em Excel.
Conhecimento em programação na linguagem Pascal e um pouco de HTML</a:t>
          </a:r>
          <a:endParaRPr lang="en-US" sz="1300" kern="1200" dirty="0"/>
        </a:p>
      </dsp:txBody>
      <dsp:txXfrm>
        <a:off x="0" y="882470"/>
        <a:ext cx="9516105" cy="2579850"/>
      </dsp:txXfrm>
    </dsp:sp>
    <dsp:sp modelId="{B0E5D06F-3441-1F41-AA64-C422FBB4D6BC}">
      <dsp:nvSpPr>
        <dsp:cNvPr id="0" name=""/>
        <dsp:cNvSpPr/>
      </dsp:nvSpPr>
      <dsp:spPr>
        <a:xfrm>
          <a:off x="475805" y="690590"/>
          <a:ext cx="6661274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/>
            <a:t>Informações:</a:t>
          </a:r>
          <a:endParaRPr lang="en-US" sz="1300" kern="1200"/>
        </a:p>
      </dsp:txBody>
      <dsp:txXfrm>
        <a:off x="494539" y="709324"/>
        <a:ext cx="6623806" cy="34629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24B196-89AB-4C49-BDBE-79C5A1EF4E14}">
      <dsp:nvSpPr>
        <dsp:cNvPr id="0" name=""/>
        <dsp:cNvSpPr/>
      </dsp:nvSpPr>
      <dsp:spPr>
        <a:xfrm>
          <a:off x="0" y="229115"/>
          <a:ext cx="9516105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09184C-082A-6342-AE0E-B15EE75DB1FC}">
      <dsp:nvSpPr>
        <dsp:cNvPr id="0" name=""/>
        <dsp:cNvSpPr/>
      </dsp:nvSpPr>
      <dsp:spPr>
        <a:xfrm>
          <a:off x="475805" y="7715"/>
          <a:ext cx="6661274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 dirty="0"/>
            <a:t>Role: </a:t>
          </a:r>
          <a:r>
            <a:rPr lang="pt-PT" sz="1500" kern="1200" dirty="0" err="1"/>
            <a:t>Scrum</a:t>
          </a:r>
          <a:r>
            <a:rPr lang="pt-PT" sz="1500" kern="1200" dirty="0"/>
            <a:t> </a:t>
          </a:r>
          <a:r>
            <a:rPr lang="pt-PT" sz="1500" kern="1200" dirty="0" err="1"/>
            <a:t>Developer</a:t>
          </a:r>
          <a:r>
            <a:rPr lang="pt-PT" sz="1500" kern="1200" dirty="0"/>
            <a:t> – Equipa dos cenários, </a:t>
          </a:r>
          <a:r>
            <a:rPr lang="pt-PT" sz="1500" kern="1200" dirty="0" err="1"/>
            <a:t>Lean</a:t>
          </a:r>
          <a:r>
            <a:rPr lang="pt-PT" sz="1500" kern="1200" dirty="0"/>
            <a:t> </a:t>
          </a:r>
          <a:r>
            <a:rPr lang="pt-PT" sz="1500" kern="1200" dirty="0" err="1"/>
            <a:t>Canvas</a:t>
          </a:r>
          <a:endParaRPr lang="en-US" sz="1500" kern="1200" dirty="0"/>
        </a:p>
      </dsp:txBody>
      <dsp:txXfrm>
        <a:off x="497421" y="29331"/>
        <a:ext cx="6618042" cy="399568"/>
      </dsp:txXfrm>
    </dsp:sp>
    <dsp:sp modelId="{D31C803B-3B0E-034C-AA9A-3794D5016C9A}">
      <dsp:nvSpPr>
        <dsp:cNvPr id="0" name=""/>
        <dsp:cNvSpPr/>
      </dsp:nvSpPr>
      <dsp:spPr>
        <a:xfrm>
          <a:off x="0" y="909515"/>
          <a:ext cx="9516105" cy="264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556" tIns="312420" rIns="738556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Idade: 19 anos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Curso: Informática de Gestão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Contacto: </a:t>
          </a:r>
          <a:r>
            <a:rPr lang="pt-PT" sz="1500" kern="1200" dirty="0">
              <a:hlinkClick xmlns:r="http://schemas.openxmlformats.org/officeDocument/2006/relationships" r:id="rId1"/>
            </a:rPr>
            <a:t>20210466@iade.pt</a:t>
          </a:r>
          <a:r>
            <a:rPr lang="pt-PT" sz="1500" kern="1200" dirty="0"/>
            <a:t> 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Soft Skills: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noProof="0" dirty="0"/>
            <a:t>Organizado</a:t>
          </a:r>
          <a:r>
            <a:rPr lang="en-US" sz="1500" kern="1200" dirty="0"/>
            <a:t>, </a:t>
          </a:r>
          <a:r>
            <a:rPr lang="pt-PT" sz="1500" kern="1200" noProof="0" dirty="0"/>
            <a:t>empenhado</a:t>
          </a:r>
          <a:r>
            <a:rPr lang="en-US" sz="1500" kern="1200" dirty="0"/>
            <a:t> 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Hard </a:t>
          </a:r>
          <a:r>
            <a:rPr lang="pt-PT" sz="1500" kern="1200" dirty="0" err="1"/>
            <a:t>Skills</a:t>
          </a:r>
          <a:r>
            <a:rPr lang="pt-PT" sz="1500" kern="1200" dirty="0"/>
            <a:t>: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Ensino Secundário: Curso Profissional de Gestão e Programação de Sistemas Informáticos na Escola Secundária Dr. António Carvalho de Figueiredo em Loures, com média de 13 valores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Conhecimento em programação: linguagem HTML, PHP, C#, C++ e JavaScript</a:t>
          </a:r>
          <a:endParaRPr lang="en-US" sz="1500" kern="1200" dirty="0"/>
        </a:p>
      </dsp:txBody>
      <dsp:txXfrm>
        <a:off x="0" y="909515"/>
        <a:ext cx="9516105" cy="2646000"/>
      </dsp:txXfrm>
    </dsp:sp>
    <dsp:sp modelId="{B0E5D06F-3441-1F41-AA64-C422FBB4D6BC}">
      <dsp:nvSpPr>
        <dsp:cNvPr id="0" name=""/>
        <dsp:cNvSpPr/>
      </dsp:nvSpPr>
      <dsp:spPr>
        <a:xfrm>
          <a:off x="475805" y="688115"/>
          <a:ext cx="6661274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/>
            <a:t>Informações:</a:t>
          </a:r>
          <a:endParaRPr lang="en-US" sz="1500" kern="1200"/>
        </a:p>
      </dsp:txBody>
      <dsp:txXfrm>
        <a:off x="497421" y="709731"/>
        <a:ext cx="6618042" cy="39956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24B196-89AB-4C49-BDBE-79C5A1EF4E14}">
      <dsp:nvSpPr>
        <dsp:cNvPr id="0" name=""/>
        <dsp:cNvSpPr/>
      </dsp:nvSpPr>
      <dsp:spPr>
        <a:xfrm>
          <a:off x="0" y="299990"/>
          <a:ext cx="9516105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09184C-082A-6342-AE0E-B15EE75DB1FC}">
      <dsp:nvSpPr>
        <dsp:cNvPr id="0" name=""/>
        <dsp:cNvSpPr/>
      </dsp:nvSpPr>
      <dsp:spPr>
        <a:xfrm>
          <a:off x="475805" y="78590"/>
          <a:ext cx="6661274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 dirty="0"/>
            <a:t>Role: </a:t>
          </a:r>
          <a:r>
            <a:rPr lang="pt-PT" sz="1500" kern="1200" dirty="0" err="1"/>
            <a:t>Scrum</a:t>
          </a:r>
          <a:r>
            <a:rPr lang="pt-PT" sz="1500" kern="1200" dirty="0"/>
            <a:t> </a:t>
          </a:r>
          <a:r>
            <a:rPr lang="pt-PT" sz="1500" kern="1200" dirty="0" err="1"/>
            <a:t>Developer</a:t>
          </a:r>
          <a:r>
            <a:rPr lang="pt-PT" sz="1500" kern="1200" dirty="0"/>
            <a:t> – Equipa dos cenários, </a:t>
          </a:r>
          <a:r>
            <a:rPr lang="pt-PT" sz="1500" kern="1200" dirty="0" err="1"/>
            <a:t>Lean</a:t>
          </a:r>
          <a:r>
            <a:rPr lang="pt-PT" sz="1500" kern="1200" dirty="0"/>
            <a:t> </a:t>
          </a:r>
          <a:r>
            <a:rPr lang="pt-PT" sz="1500" kern="1200" dirty="0" err="1"/>
            <a:t>Canvas</a:t>
          </a:r>
          <a:endParaRPr lang="en-US" sz="1500" kern="1200" dirty="0"/>
        </a:p>
      </dsp:txBody>
      <dsp:txXfrm>
        <a:off x="497421" y="100206"/>
        <a:ext cx="6618042" cy="399568"/>
      </dsp:txXfrm>
    </dsp:sp>
    <dsp:sp modelId="{D31C803B-3B0E-034C-AA9A-3794D5016C9A}">
      <dsp:nvSpPr>
        <dsp:cNvPr id="0" name=""/>
        <dsp:cNvSpPr/>
      </dsp:nvSpPr>
      <dsp:spPr>
        <a:xfrm>
          <a:off x="0" y="980390"/>
          <a:ext cx="9516105" cy="2504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556" tIns="312420" rIns="738556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Idade: 20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Curso: Informática de Gestão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Contacto: </a:t>
          </a:r>
          <a:r>
            <a:rPr lang="pt-PT" sz="1500" kern="1200" dirty="0">
              <a:hlinkClick xmlns:r="http://schemas.openxmlformats.org/officeDocument/2006/relationships" r:id="rId1"/>
            </a:rPr>
            <a:t>21210026@iade.pt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Soft Skills: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Organizado, Paciente, bom trabalho em equipa;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Hard </a:t>
          </a:r>
          <a:r>
            <a:rPr lang="pt-PT" sz="1500" kern="1200" dirty="0" err="1"/>
            <a:t>Skills</a:t>
          </a:r>
          <a:r>
            <a:rPr lang="pt-PT" sz="1500" kern="1200" dirty="0"/>
            <a:t>: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500" kern="1200" dirty="0"/>
            <a:t>Terminou o ensino médio com média de 14 valores;</a:t>
          </a:r>
          <a:endParaRPr 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 err="1"/>
            <a:t>Conhecimento</a:t>
          </a:r>
          <a:r>
            <a:rPr lang="en-US" sz="1500" kern="1200" dirty="0"/>
            <a:t> </a:t>
          </a:r>
          <a:r>
            <a:rPr lang="en-US" sz="1500" kern="1200" dirty="0" err="1"/>
            <a:t>em</a:t>
          </a:r>
          <a:r>
            <a:rPr lang="en-US" sz="1500" kern="1200" dirty="0"/>
            <a:t> </a:t>
          </a:r>
          <a:r>
            <a:rPr lang="en-US" sz="1500" kern="1200" dirty="0" err="1"/>
            <a:t>liguagens</a:t>
          </a:r>
          <a:r>
            <a:rPr lang="en-US" sz="1500" kern="1200" dirty="0"/>
            <a:t> de </a:t>
          </a:r>
          <a:r>
            <a:rPr lang="en-US" sz="1500" kern="1200" dirty="0" err="1"/>
            <a:t>programação</a:t>
          </a:r>
          <a:r>
            <a:rPr lang="en-US" sz="1500" kern="1200" dirty="0"/>
            <a:t> </a:t>
          </a:r>
          <a:r>
            <a:rPr lang="en-US" sz="1500" kern="1200" dirty="0" err="1"/>
            <a:t>como</a:t>
          </a:r>
          <a:r>
            <a:rPr lang="en-US" sz="1500" kern="1200" dirty="0"/>
            <a:t> Java, HTML e CSS;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 err="1"/>
            <a:t>Conhecimento</a:t>
          </a:r>
          <a:r>
            <a:rPr lang="en-US" sz="1500" kern="1200" dirty="0"/>
            <a:t> </a:t>
          </a:r>
          <a:r>
            <a:rPr lang="en-US" sz="1500" kern="1200" dirty="0" err="1"/>
            <a:t>em</a:t>
          </a:r>
          <a:r>
            <a:rPr lang="en-US" sz="1500" kern="1200" dirty="0"/>
            <a:t> Photoshop e Sony Vegas;</a:t>
          </a:r>
        </a:p>
      </dsp:txBody>
      <dsp:txXfrm>
        <a:off x="0" y="980390"/>
        <a:ext cx="9516105" cy="2504250"/>
      </dsp:txXfrm>
    </dsp:sp>
    <dsp:sp modelId="{B0E5D06F-3441-1F41-AA64-C422FBB4D6BC}">
      <dsp:nvSpPr>
        <dsp:cNvPr id="0" name=""/>
        <dsp:cNvSpPr/>
      </dsp:nvSpPr>
      <dsp:spPr>
        <a:xfrm>
          <a:off x="475805" y="758990"/>
          <a:ext cx="6661274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780" tIns="0" rIns="25178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/>
            <a:t>Informações:</a:t>
          </a:r>
          <a:endParaRPr lang="en-US" sz="1500" kern="1200"/>
        </a:p>
      </dsp:txBody>
      <dsp:txXfrm>
        <a:off x="497421" y="780606"/>
        <a:ext cx="6618042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17.tiff>
</file>

<file path=ppt/media/image18.JPG>
</file>

<file path=ppt/media/image19.tiff>
</file>

<file path=ppt/media/image2.jpg>
</file>

<file path=ppt/media/image20.pn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DD93-0FD5-1D4F-A888-4F5E9AA6BB38}" type="datetimeFigureOut">
              <a:rPr lang="en-US" smtClean="0"/>
              <a:t>1/17/22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28B911-AB6C-7849-82B5-8F8FC50B6F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65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8B911-AB6C-7849-82B5-8F8FC50B6FE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26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8B911-AB6C-7849-82B5-8F8FC50B6F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541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8B911-AB6C-7849-82B5-8F8FC50B6F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290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Mais: este tipo de plásticos e resíduos compreendem cerca de 51% do lixo encontrado em praias europeias, segundo o mesmo estudo. Além disso, o desperdício de recursos e o custo em tratamento de resíduos associado é, obviamente, enorme.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8B911-AB6C-7849-82B5-8F8FC50B6F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42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8B911-AB6C-7849-82B5-8F8FC50B6F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05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8B911-AB6C-7849-82B5-8F8FC50B6F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465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8B911-AB6C-7849-82B5-8F8FC50B6F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4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8B911-AB6C-7849-82B5-8F8FC50B6F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291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15423" cy="6866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6072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886199"/>
            <a:ext cx="4651819" cy="1295401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8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2244" b="13308"/>
          <a:stretch/>
        </p:blipFill>
        <p:spPr>
          <a:xfrm>
            <a:off x="5496025" y="5271812"/>
            <a:ext cx="5293895" cy="96252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0913" y="1816444"/>
            <a:ext cx="8738697" cy="5041555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593249" y="2899674"/>
            <a:ext cx="3535704" cy="342492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518" y="332924"/>
            <a:ext cx="1035872" cy="55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665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673100" y="787401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33318" y="1269242"/>
            <a:ext cx="4100681" cy="4121624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518" y="332924"/>
            <a:ext cx="1035872" cy="55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397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3263900" y="1765300"/>
            <a:ext cx="5122137" cy="50927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748949" y="2290075"/>
            <a:ext cx="4239352" cy="4432058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518" y="332924"/>
            <a:ext cx="1035872" cy="55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49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1727" y="481792"/>
            <a:ext cx="1035872" cy="55968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92424"/>
            <a:ext cx="444843" cy="586557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Trebuchet MS" panose="020B0603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Font typeface="Trebuchet MS" panose="020B0603020202020204" pitchFamily="34" charset="0"/>
              <a:buChar char="–"/>
              <a:defRPr sz="18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18" name="CuadroTexto 17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2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084" y="185457"/>
            <a:ext cx="1035872" cy="55968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36115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8" name="CuadroTexto 7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8839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5130920" cy="4584700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28575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 baseline="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286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7" name="CuadroTexto 6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sp>
        <p:nvSpPr>
          <p:cNvPr id="12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084" y="185457"/>
            <a:ext cx="1035872" cy="55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989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541223"/>
            <a:ext cx="444843" cy="6316777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91454" y="541223"/>
            <a:ext cx="11036984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1454" y="1059513"/>
            <a:ext cx="11036984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92138" y="1717675"/>
            <a:ext cx="5783262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28650" indent="-285750">
              <a:buClr>
                <a:schemeClr val="bg2">
                  <a:lumMod val="25000"/>
                </a:schemeClr>
              </a:buClr>
              <a:buFont typeface="Verdana" panose="020B0604030504040204" pitchFamily="34" charset="0"/>
              <a:buChar char="‒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1435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noProof="0" dirty="0"/>
          </a:p>
        </p:txBody>
      </p:sp>
      <p:sp>
        <p:nvSpPr>
          <p:cNvPr id="7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8" name="CuadroTexto 7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79098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084" y="466506"/>
            <a:ext cx="1035872" cy="55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939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108882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624864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1194" y="1717675"/>
            <a:ext cx="6034205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342900" indent="-342900">
              <a:buClr>
                <a:schemeClr val="bg2">
                  <a:lumMod val="25000"/>
                </a:schemeClr>
              </a:buClr>
              <a:buFont typeface="Arial" panose="020B0604020202020204" pitchFamily="34" charset="0"/>
              <a:buChar char="•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 marL="8001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Sdfgf</a:t>
            </a:r>
            <a:endParaRPr lang="es-ES" noProof="0" dirty="0"/>
          </a:p>
          <a:p>
            <a:pPr marL="685800" marR="0" lvl="2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 err="1"/>
              <a:t>fsdfsfsgf</a:t>
            </a:r>
            <a:endParaRPr lang="en-US" noProof="0" dirty="0"/>
          </a:p>
        </p:txBody>
      </p:sp>
      <p:sp>
        <p:nvSpPr>
          <p:cNvPr id="6" name="Marcador de imagen 15"/>
          <p:cNvSpPr>
            <a:spLocks noGrp="1"/>
          </p:cNvSpPr>
          <p:nvPr>
            <p:ph type="pic" sz="quarter" idx="11" hasCustomPrompt="1"/>
          </p:nvPr>
        </p:nvSpPr>
        <p:spPr>
          <a:xfrm>
            <a:off x="6659563" y="1717675"/>
            <a:ext cx="4968875" cy="4584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706F6F"/>
                </a:solidFill>
              </a:defRPr>
            </a:lvl1pPr>
          </a:lstStyle>
          <a:p>
            <a:r>
              <a:rPr lang="en-US" dirty="0"/>
              <a:t>Image</a:t>
            </a:r>
          </a:p>
          <a:p>
            <a:endParaRPr lang="en-US" dirty="0"/>
          </a:p>
        </p:txBody>
      </p:sp>
      <p:sp>
        <p:nvSpPr>
          <p:cNvPr id="7" name="CuadroTexto 6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33554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1422" y="34165"/>
            <a:ext cx="1035872" cy="55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409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54290"/>
            <a:ext cx="9516107" cy="410247"/>
          </a:xfrm>
          <a:prstGeom prst="rect">
            <a:avLst/>
          </a:prstGeom>
        </p:spPr>
        <p:txBody>
          <a:bodyPr anchor="ctr"/>
          <a:lstStyle>
            <a:lvl1pPr algn="l">
              <a:defRPr sz="24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570272"/>
            <a:ext cx="9516107" cy="38622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5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27546" y="1717675"/>
            <a:ext cx="568113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rgbClr val="706F6F"/>
                </a:solidFill>
              </a:defRPr>
            </a:lvl1pPr>
            <a:lvl2pPr marL="685800" indent="-342900">
              <a:buClr>
                <a:schemeClr val="bg2">
                  <a:lumMod val="25000"/>
                </a:schemeClr>
              </a:buClr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6" name="CuadroTexto 5"/>
          <p:cNvSpPr txBox="1"/>
          <p:nvPr userDrawn="1"/>
        </p:nvSpPr>
        <p:spPr>
          <a:xfrm>
            <a:off x="9922478" y="6451198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560850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6485893" y="1717675"/>
            <a:ext cx="5130920" cy="45847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706F6F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0" y="-18571"/>
            <a:ext cx="1014241" cy="1008412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1422" y="34165"/>
            <a:ext cx="1035872" cy="55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952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014241" y="231714"/>
            <a:ext cx="9516107" cy="410247"/>
          </a:xfrm>
          <a:prstGeom prst="rect">
            <a:avLst/>
          </a:prstGeom>
        </p:spPr>
        <p:txBody>
          <a:bodyPr anchor="t"/>
          <a:lstStyle>
            <a:lvl1pPr algn="l">
              <a:defRPr sz="2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14241" y="747696"/>
            <a:ext cx="9516107" cy="386228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14241" y="1717675"/>
            <a:ext cx="10663358" cy="4584700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831"/>
              </a:buClr>
              <a:buSzTx/>
              <a:buFont typeface="Arial" panose="020B0604020202020204" pitchFamily="34" charset="0"/>
              <a:buChar char="•"/>
              <a:tabLst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685800" indent="-342900">
              <a:buFont typeface="Trebuchet MS" panose="020B0603020202020204" pitchFamily="34" charset="0"/>
              <a:buChar char="–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/>
              <a:t>Click to modify the text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ES" noProof="0" dirty="0"/>
              <a:t>Text 2</a:t>
            </a:r>
            <a:endParaRPr lang="en-US" noProof="0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356" y="6370253"/>
            <a:ext cx="432487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rgbClr val="DE3831"/>
                </a:solidFill>
              </a:defRPr>
            </a:lvl1pPr>
          </a:lstStyle>
          <a:p>
            <a:fld id="{E29469E3-F7C2-0343-AD03-CE704401D5F1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747587" cy="10595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D07F27-822D-44FB-9CA1-37806138AFD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1422" y="34165"/>
            <a:ext cx="1035872" cy="55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938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6936509" cy="686199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59710" y="952854"/>
            <a:ext cx="4151305" cy="2615846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59710" y="3924301"/>
            <a:ext cx="4151305" cy="1188044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1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47363" y="5412540"/>
            <a:ext cx="4651819" cy="535874"/>
          </a:xfrm>
          <a:prstGeom prst="rect">
            <a:avLst/>
          </a:prstGeom>
        </p:spPr>
        <p:txBody>
          <a:bodyPr/>
          <a:lstStyle>
            <a:lvl1pPr algn="ctr"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" t="12244" b="13308"/>
          <a:stretch/>
        </p:blipFill>
        <p:spPr>
          <a:xfrm>
            <a:off x="5948219" y="5159228"/>
            <a:ext cx="5941534" cy="10538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798853"/>
            <a:ext cx="5363110" cy="53322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53318" y="1164610"/>
            <a:ext cx="4651819" cy="2578190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318" y="3920597"/>
            <a:ext cx="4651819" cy="127920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353317" y="537759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2244" b="13308"/>
          <a:stretch/>
        </p:blipFill>
        <p:spPr>
          <a:xfrm>
            <a:off x="5496025" y="5271812"/>
            <a:ext cx="5293895" cy="96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959710" y="791283"/>
            <a:ext cx="4787947" cy="476043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207904" y="1105469"/>
            <a:ext cx="4151305" cy="2819187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07903" y="4094327"/>
            <a:ext cx="4151305" cy="117369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59710" y="5721385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DE383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2244" b="13308"/>
          <a:stretch/>
        </p:blipFill>
        <p:spPr>
          <a:xfrm>
            <a:off x="7016582" y="673802"/>
            <a:ext cx="4748328" cy="86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9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449"/>
            <a:ext cx="6897189" cy="6857551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08487" y="621514"/>
            <a:ext cx="5918440" cy="3550647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485" y="4345003"/>
            <a:ext cx="5918441" cy="1655762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smtClean="0">
                <a:solidFill>
                  <a:schemeClr val="bg1"/>
                </a:solidFill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508485" y="6173607"/>
            <a:ext cx="5918442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2244" b="13308"/>
          <a:stretch/>
        </p:blipFill>
        <p:spPr>
          <a:xfrm>
            <a:off x="7229518" y="5578417"/>
            <a:ext cx="4748328" cy="86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73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48"/>
            <a:ext cx="494270" cy="600891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091227" cy="1270535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44827"/>
            <a:ext cx="80912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45" y="5450411"/>
            <a:ext cx="5118410" cy="12106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99" y="5658456"/>
            <a:ext cx="3628724" cy="76413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51"/>
            <a:ext cx="493648" cy="6001349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103927" cy="1270535"/>
          </a:xfrm>
          <a:prstGeom prst="rect">
            <a:avLst/>
          </a:prstGeom>
        </p:spPr>
        <p:txBody>
          <a:bodyPr anchor="t"/>
          <a:lstStyle>
            <a:lvl1pPr algn="l">
              <a:defRPr sz="4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32127"/>
            <a:ext cx="81039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1" y="449"/>
            <a:ext cx="1944026" cy="1932853"/>
          </a:xfrm>
          <a:prstGeom prst="rect">
            <a:avLst/>
          </a:prstGeom>
          <a:solidFill>
            <a:srgbClr val="DE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054495" y="172763"/>
            <a:ext cx="9791005" cy="112586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54494" y="1433015"/>
            <a:ext cx="9791005" cy="500287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0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6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2054494" y="4155563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rgbClr val="706F6F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modify the text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2244" b="13308"/>
          <a:stretch/>
        </p:blipFill>
        <p:spPr>
          <a:xfrm>
            <a:off x="2054495" y="5422358"/>
            <a:ext cx="4748328" cy="86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087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518" y="332924"/>
            <a:ext cx="1035872" cy="55968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3476" y="-33038"/>
            <a:ext cx="6553314" cy="4831491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715919" y="621870"/>
            <a:ext cx="3535704" cy="2875093"/>
          </a:xfrm>
          <a:prstGeom prst="rect">
            <a:avLst/>
          </a:prstGeom>
        </p:spPr>
        <p:txBody>
          <a:bodyPr anchor="ctr"/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5" name="CuadroTexto 4"/>
          <p:cNvSpPr txBox="1"/>
          <p:nvPr userDrawn="1"/>
        </p:nvSpPr>
        <p:spPr>
          <a:xfrm>
            <a:off x="9922478" y="6475912"/>
            <a:ext cx="1804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Internal use</a:t>
            </a:r>
          </a:p>
        </p:txBody>
      </p:sp>
    </p:spTree>
    <p:extLst>
      <p:ext uri="{BB962C8B-B14F-4D97-AF65-F5344CB8AC3E}">
        <p14:creationId xmlns:p14="http://schemas.microsoft.com/office/powerpoint/2010/main" val="2050077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017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42" r:id="rId3"/>
    <p:sldLayoutId id="2147483743" r:id="rId4"/>
    <p:sldLayoutId id="2147483744" r:id="rId5"/>
    <p:sldLayoutId id="2147483736" r:id="rId6"/>
    <p:sldLayoutId id="2147483735" r:id="rId7"/>
    <p:sldLayoutId id="2147483746" r:id="rId8"/>
    <p:sldLayoutId id="2147483738" r:id="rId9"/>
    <p:sldLayoutId id="2147483739" r:id="rId10"/>
    <p:sldLayoutId id="2147483747" r:id="rId11"/>
    <p:sldLayoutId id="2147483748" r:id="rId12"/>
    <p:sldLayoutId id="2147483737" r:id="rId13"/>
    <p:sldLayoutId id="2147483740" r:id="rId14"/>
    <p:sldLayoutId id="2147483741" r:id="rId15"/>
    <p:sldLayoutId id="2147483745" r:id="rId16"/>
    <p:sldLayoutId id="2147483749" r:id="rId17"/>
    <p:sldLayoutId id="2147483750" r:id="rId18"/>
    <p:sldLayoutId id="2147483751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ovoloop.com/" TargetMode="External"/><Relationship Id="rId3" Type="http://schemas.openxmlformats.org/officeDocument/2006/relationships/image" Target="../media/image42.png"/><Relationship Id="rId7" Type="http://schemas.openxmlformats.org/officeDocument/2006/relationships/image" Target="../media/image44.png"/><Relationship Id="rId2" Type="http://schemas.openxmlformats.org/officeDocument/2006/relationships/hyperlink" Target="https://www.polymateria.com/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waterdrop.com/" TargetMode="External"/><Relationship Id="rId11" Type="http://schemas.openxmlformats.org/officeDocument/2006/relationships/image" Target="../media/image46.png"/><Relationship Id="rId5" Type="http://schemas.openxmlformats.org/officeDocument/2006/relationships/image" Target="../media/image43.png"/><Relationship Id="rId10" Type="http://schemas.openxmlformats.org/officeDocument/2006/relationships/hyperlink" Target="https://www.brightmark.com/" TargetMode="External"/><Relationship Id="rId4" Type="http://schemas.openxmlformats.org/officeDocument/2006/relationships/hyperlink" Target="https://cataki.org/pt/" TargetMode="External"/><Relationship Id="rId9" Type="http://schemas.openxmlformats.org/officeDocument/2006/relationships/image" Target="../media/image4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6.jp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7.tiff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geo.pt/planeta-ou-plastico/2019/02/consumo-de-plastico-em-portugal-estamos-no-bom-caminho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1.jpeg"/><Relationship Id="rId5" Type="http://schemas.microsoft.com/office/2007/relationships/hdphoto" Target="../media/hdphoto1.wdp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13" Type="http://schemas.openxmlformats.org/officeDocument/2006/relationships/image" Target="../media/image32.png"/><Relationship Id="rId18" Type="http://schemas.openxmlformats.org/officeDocument/2006/relationships/image" Target="../media/image37.svg"/><Relationship Id="rId3" Type="http://schemas.openxmlformats.org/officeDocument/2006/relationships/image" Target="../media/image22.png"/><Relationship Id="rId21" Type="http://schemas.openxmlformats.org/officeDocument/2006/relationships/image" Target="../media/image38.png"/><Relationship Id="rId7" Type="http://schemas.openxmlformats.org/officeDocument/2006/relationships/image" Target="../media/image26.png"/><Relationship Id="rId12" Type="http://schemas.openxmlformats.org/officeDocument/2006/relationships/image" Target="../media/image31.svg"/><Relationship Id="rId17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35.svg"/><Relationship Id="rId20" Type="http://schemas.microsoft.com/office/2007/relationships/hdphoto" Target="../media/hdphoto1.wdp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24" Type="http://schemas.openxmlformats.org/officeDocument/2006/relationships/image" Target="../media/image41.svg"/><Relationship Id="rId5" Type="http://schemas.openxmlformats.org/officeDocument/2006/relationships/image" Target="../media/image24.png"/><Relationship Id="rId15" Type="http://schemas.openxmlformats.org/officeDocument/2006/relationships/image" Target="../media/image34.png"/><Relationship Id="rId23" Type="http://schemas.openxmlformats.org/officeDocument/2006/relationships/image" Target="../media/image40.png"/><Relationship Id="rId10" Type="http://schemas.openxmlformats.org/officeDocument/2006/relationships/image" Target="../media/image29.svg"/><Relationship Id="rId19" Type="http://schemas.openxmlformats.org/officeDocument/2006/relationships/image" Target="../media/image20.png"/><Relationship Id="rId4" Type="http://schemas.openxmlformats.org/officeDocument/2006/relationships/image" Target="../media/image23.svg"/><Relationship Id="rId9" Type="http://schemas.openxmlformats.org/officeDocument/2006/relationships/image" Target="../media/image28.png"/><Relationship Id="rId14" Type="http://schemas.openxmlformats.org/officeDocument/2006/relationships/image" Target="../media/image33.svg"/><Relationship Id="rId22" Type="http://schemas.openxmlformats.org/officeDocument/2006/relationships/image" Target="../media/image3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sz="3600" dirty="0"/>
              <a:t>Relatório</a:t>
            </a:r>
            <a:r>
              <a:rPr lang="en-US" sz="3600" dirty="0"/>
              <a:t> de </a:t>
            </a:r>
            <a:r>
              <a:rPr lang="pt-PT" sz="3600" dirty="0"/>
              <a:t>Progresso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sz="2400" i="1" dirty="0"/>
              <a:t>SAFE</a:t>
            </a:r>
            <a:endParaRPr lang="en-GB" sz="2400" i="1" dirty="0"/>
          </a:p>
          <a:p>
            <a:r>
              <a:rPr lang="pt-PT" sz="2400" i="1" dirty="0"/>
              <a:t>Ana Cristina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2021/2022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4E3E3D5-5414-4C0C-A0B4-B584A082F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6865" y="1902515"/>
            <a:ext cx="3123809" cy="29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34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F119-7A44-46A3-8CEA-3701B160C2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sz="3600" dirty="0"/>
              <a:t>Introdução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0FEE9-B301-4AEC-B24C-8DB8E1DF9A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Benchmarking de Mercado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02D126-8FE7-4F9D-B36D-F3079877D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28" name="Tabela 27">
            <a:extLst>
              <a:ext uri="{FF2B5EF4-FFF2-40B4-BE49-F238E27FC236}">
                <a16:creationId xmlns:a16="http://schemas.microsoft.com/office/drawing/2014/main" id="{6203A6E0-1194-42F6-8525-97895142FE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047500"/>
              </p:ext>
            </p:extLst>
          </p:nvPr>
        </p:nvGraphicFramePr>
        <p:xfrm>
          <a:off x="1477107" y="1459672"/>
          <a:ext cx="9516108" cy="49494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16382">
                  <a:extLst>
                    <a:ext uri="{9D8B030D-6E8A-4147-A177-3AD203B41FA5}">
                      <a16:colId xmlns:a16="http://schemas.microsoft.com/office/drawing/2014/main" val="1393547215"/>
                    </a:ext>
                  </a:extLst>
                </a:gridCol>
                <a:gridCol w="2116382">
                  <a:extLst>
                    <a:ext uri="{9D8B030D-6E8A-4147-A177-3AD203B41FA5}">
                      <a16:colId xmlns:a16="http://schemas.microsoft.com/office/drawing/2014/main" val="1381773686"/>
                    </a:ext>
                  </a:extLst>
                </a:gridCol>
                <a:gridCol w="2116382">
                  <a:extLst>
                    <a:ext uri="{9D8B030D-6E8A-4147-A177-3AD203B41FA5}">
                      <a16:colId xmlns:a16="http://schemas.microsoft.com/office/drawing/2014/main" val="1740958778"/>
                    </a:ext>
                  </a:extLst>
                </a:gridCol>
                <a:gridCol w="3166962">
                  <a:extLst>
                    <a:ext uri="{9D8B030D-6E8A-4147-A177-3AD203B41FA5}">
                      <a16:colId xmlns:a16="http://schemas.microsoft.com/office/drawing/2014/main" val="1213624019"/>
                    </a:ext>
                  </a:extLst>
                </a:gridCol>
              </a:tblGrid>
              <a:tr h="960665">
                <a:tc>
                  <a:txBody>
                    <a:bodyPr/>
                    <a:lstStyle/>
                    <a:p>
                      <a:pPr algn="ctr" rtl="0" fontAlgn="ctr"/>
                      <a:r>
                        <a:rPr lang="pt-PT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</a:rPr>
                        <a:t>Recolha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800" u="none" strike="noStrike" dirty="0" err="1">
                          <a:effectLst/>
                        </a:rPr>
                        <a:t>Cataki</a:t>
                      </a:r>
                      <a:endParaRPr lang="pt-PT" sz="1800" b="0" i="0" u="none" strike="noStrike" dirty="0">
                        <a:solidFill>
                          <a:srgbClr val="DE3831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PT" sz="1800" u="none" strike="noStrike" dirty="0">
                          <a:effectLst/>
                        </a:rPr>
                        <a:t> 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pt-PT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Providencia serviços de recolha de bens recicláveis ao domicílio.</a:t>
                      </a:r>
                      <a:r>
                        <a:rPr lang="pt-PT" sz="1200" u="none" strike="noStrike" dirty="0">
                          <a:effectLst/>
                        </a:rPr>
                        <a:t> </a:t>
                      </a:r>
                      <a:endParaRPr lang="pt-PT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84967"/>
                  </a:ext>
                </a:extLst>
              </a:tr>
              <a:tr h="960665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pt-PT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</a:rPr>
                        <a:t>Processamento,</a:t>
                      </a:r>
                    </a:p>
                    <a:p>
                      <a:pPr algn="ctr" rtl="0" fontAlgn="ctr"/>
                      <a:r>
                        <a:rPr lang="pt-PT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</a:rPr>
                        <a:t>Reutilização e Reaproveitamento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PT" sz="1800" u="none" strike="noStrike" dirty="0" err="1">
                          <a:effectLst/>
                        </a:rPr>
                        <a:t>Polymateria</a:t>
                      </a:r>
                      <a:endParaRPr lang="pt-PT" sz="1800" b="0" i="0" u="none" strike="noStrike" dirty="0">
                        <a:solidFill>
                          <a:srgbClr val="DE3831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PT" sz="1800" u="none" strike="noStrike" dirty="0">
                          <a:effectLst/>
                        </a:rPr>
                        <a:t> 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u="none" strike="noStrike" dirty="0">
                          <a:effectLst/>
                        </a:rPr>
                        <a:t>Total biodegradação de produtos de polipropileno e de polietileno, não deixa vestígios de </a:t>
                      </a:r>
                      <a:r>
                        <a:rPr lang="pt-PT" sz="1200" u="none" strike="noStrike" dirty="0" err="1">
                          <a:effectLst/>
                        </a:rPr>
                        <a:t>microplásticos</a:t>
                      </a:r>
                      <a:r>
                        <a:rPr lang="pt-PT" sz="1200" u="none" strike="noStrike" dirty="0">
                          <a:effectLst/>
                        </a:rPr>
                        <a:t> e não causa dano ao ambiente.</a:t>
                      </a:r>
                      <a:endParaRPr lang="pt-PT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just" fontAlgn="t"/>
                      <a:endParaRPr lang="pt-PT" sz="12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68870818"/>
                  </a:ext>
                </a:extLst>
              </a:tr>
              <a:tr h="960665">
                <a:tc vMerge="1">
                  <a:txBody>
                    <a:bodyPr/>
                    <a:lstStyle/>
                    <a:p>
                      <a:pPr algn="ctr" rtl="0" fontAlgn="ctr"/>
                      <a:r>
                        <a:rPr lang="pt-PT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Trebuchet MS" panose="020B0603020202020204" pitchFamily="34" charset="0"/>
                        </a:rPr>
                        <a:t>Reutilização e Reaproveitamento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PT" sz="1800" u="none" strike="noStrike" dirty="0" err="1">
                          <a:effectLst/>
                        </a:rPr>
                        <a:t>Waterdrop</a:t>
                      </a:r>
                      <a:endParaRPr lang="pt-PT" sz="1800" b="0" i="0" u="none" strike="noStrike" dirty="0">
                        <a:solidFill>
                          <a:srgbClr val="DE3831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PT" sz="1800" u="none" strike="noStrike" dirty="0">
                          <a:effectLst/>
                        </a:rPr>
                        <a:t> 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pt-PT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 garrafas necessitam de menos 98% de plástico e CO2 na sua produção, por cada pack comprado retiram uma garrafa de plástico do ambiente, disponibilizam garrafas de material eco-friendly como vidro ou metal.</a:t>
                      </a: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54291"/>
                  </a:ext>
                </a:extLst>
              </a:tr>
              <a:tr h="960665">
                <a:tc vMerge="1">
                  <a:txBody>
                    <a:bodyPr/>
                    <a:lstStyle/>
                    <a:p>
                      <a:pPr algn="ctr" rtl="0" fontAlgn="ctr"/>
                      <a:endParaRPr lang="pt-PT" sz="1800" b="0" i="0" u="none" strike="noStrike" dirty="0">
                        <a:solidFill>
                          <a:srgbClr val="DE3831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PT" sz="1800" u="none" strike="noStrike">
                          <a:effectLst/>
                        </a:rPr>
                        <a:t>Novoloop</a:t>
                      </a:r>
                      <a:endParaRPr lang="pt-PT" sz="1800" b="0" i="0" u="none" strike="noStrike">
                        <a:solidFill>
                          <a:srgbClr val="DE3831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PT" sz="1800" u="none" strike="noStrike" dirty="0">
                          <a:effectLst/>
                        </a:rPr>
                        <a:t> 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pt-PT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Reciclam plástico de modo a torna-lo num novo material de alta-performance que pode ser utilizado nas mais diversas áreas, o método de produção sustentável reduz as emissões de CO2 em 46%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8772342"/>
                  </a:ext>
                </a:extLst>
              </a:tr>
              <a:tr h="960665">
                <a:tc vMerge="1">
                  <a:txBody>
                    <a:bodyPr/>
                    <a:lstStyle/>
                    <a:p>
                      <a:pPr algn="ctr" rtl="0" fontAlgn="ctr"/>
                      <a:endParaRPr lang="pt-PT" sz="1800" b="0" i="0" u="none" strike="noStrike" dirty="0">
                        <a:solidFill>
                          <a:srgbClr val="DE3831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PT" sz="1800" u="none" strike="noStrike" dirty="0" err="1">
                          <a:effectLst/>
                        </a:rPr>
                        <a:t>Brightmark</a:t>
                      </a:r>
                      <a:endParaRPr lang="pt-PT" sz="1800" b="0" i="0" u="none" strike="noStrike" dirty="0">
                        <a:solidFill>
                          <a:srgbClr val="DE3831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PT" sz="1800" u="none" strike="noStrike" dirty="0">
                          <a:effectLst/>
                        </a:rPr>
                        <a:t> 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t" latinLnBrk="0" hangingPunct="1"/>
                      <a:r>
                        <a:rPr lang="pt-PT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Transformam plásticos em cera, diesel com baixa concentração de enxofre e nafta, transforma lixo orgânico em gás natural</a:t>
                      </a: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243326"/>
                  </a:ext>
                </a:extLst>
              </a:tr>
            </a:tbl>
          </a:graphicData>
        </a:graphic>
      </p:graphicFrame>
      <p:pic>
        <p:nvPicPr>
          <p:cNvPr id="48" name="Imagem 47">
            <a:hlinkClick r:id="rId2"/>
            <a:extLst>
              <a:ext uri="{FF2B5EF4-FFF2-40B4-BE49-F238E27FC236}">
                <a16:creationId xmlns:a16="http://schemas.microsoft.com/office/drawing/2014/main" id="{A32C2EA5-EE8A-4A9C-861D-68E06BCF5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688" y="2506923"/>
            <a:ext cx="1308145" cy="776730"/>
          </a:xfrm>
          <a:prstGeom prst="rect">
            <a:avLst/>
          </a:prstGeom>
        </p:spPr>
      </p:pic>
      <p:pic>
        <p:nvPicPr>
          <p:cNvPr id="49" name="Imagem 48" descr="Uma imagem com texto&#10;&#10;Descrição gerada automaticamente">
            <a:hlinkClick r:id="rId4"/>
            <a:extLst>
              <a:ext uri="{FF2B5EF4-FFF2-40B4-BE49-F238E27FC236}">
                <a16:creationId xmlns:a16="http://schemas.microsoft.com/office/drawing/2014/main" id="{DCAA14FF-AA91-4BB4-928A-06A59DAE3E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2922" y="1563270"/>
            <a:ext cx="1501679" cy="776730"/>
          </a:xfrm>
          <a:prstGeom prst="rect">
            <a:avLst/>
          </a:prstGeom>
        </p:spPr>
      </p:pic>
      <p:pic>
        <p:nvPicPr>
          <p:cNvPr id="50" name="Imagem 49">
            <a:hlinkClick r:id="rId6"/>
            <a:extLst>
              <a:ext uri="{FF2B5EF4-FFF2-40B4-BE49-F238E27FC236}">
                <a16:creationId xmlns:a16="http://schemas.microsoft.com/office/drawing/2014/main" id="{F7B15324-467B-4F35-8E57-8BC9E86C0C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0055" y="3558043"/>
            <a:ext cx="1347410" cy="752722"/>
          </a:xfrm>
          <a:prstGeom prst="rect">
            <a:avLst/>
          </a:prstGeom>
        </p:spPr>
      </p:pic>
      <p:pic>
        <p:nvPicPr>
          <p:cNvPr id="51" name="Imagem 50">
            <a:hlinkClick r:id="rId8"/>
            <a:extLst>
              <a:ext uri="{FF2B5EF4-FFF2-40B4-BE49-F238E27FC236}">
                <a16:creationId xmlns:a16="http://schemas.microsoft.com/office/drawing/2014/main" id="{9223B29B-CC34-4E4E-8F0C-8CE5B5BAD5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50056" y="4585155"/>
            <a:ext cx="1347409" cy="752722"/>
          </a:xfrm>
          <a:prstGeom prst="rect">
            <a:avLst/>
          </a:prstGeom>
        </p:spPr>
      </p:pic>
      <p:pic>
        <p:nvPicPr>
          <p:cNvPr id="52" name="Imagem 51">
            <a:hlinkClick r:id="rId10"/>
            <a:extLst>
              <a:ext uri="{FF2B5EF4-FFF2-40B4-BE49-F238E27FC236}">
                <a16:creationId xmlns:a16="http://schemas.microsoft.com/office/drawing/2014/main" id="{853C765D-92B5-44A4-A661-48B6AA997F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50361" y="5528808"/>
            <a:ext cx="1427472" cy="72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945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F119-7A44-46A3-8CEA-3701B160C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677" y="217172"/>
            <a:ext cx="10515599" cy="6725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Lean Canvas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02D126-8FE7-4F9D-B36D-F3079877D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E29469E3-F7C2-0343-AD03-CE704401D5F1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 algn="r">
                <a:spcAft>
                  <a:spcPts val="600"/>
                </a:spcAft>
              </a:pPr>
              <a:t>11</a:t>
            </a:fld>
            <a:endParaRPr lang="en-US" sz="1200" dirty="0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9" name="Imagem 8" descr="Uma imagem com mesa&#10;&#10;Descrição gerada automaticamente">
            <a:extLst>
              <a:ext uri="{FF2B5EF4-FFF2-40B4-BE49-F238E27FC236}">
                <a16:creationId xmlns:a16="http://schemas.microsoft.com/office/drawing/2014/main" id="{584ABB40-8637-9148-9D8B-DEB2147AA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656" y="841605"/>
            <a:ext cx="8440688" cy="5951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401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5E2137A-265B-AC49-BE5A-D49D0B8ED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6" name="Tabela 4">
            <a:extLst>
              <a:ext uri="{FF2B5EF4-FFF2-40B4-BE49-F238E27FC236}">
                <a16:creationId xmlns:a16="http://schemas.microsoft.com/office/drawing/2014/main" id="{61F5B9C6-9A38-F44F-BFE8-5BFF7C37EF7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0546015"/>
              </p:ext>
            </p:extLst>
          </p:nvPr>
        </p:nvGraphicFramePr>
        <p:xfrm>
          <a:off x="640239" y="1187956"/>
          <a:ext cx="10515596" cy="29568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1139">
                  <a:extLst>
                    <a:ext uri="{9D8B030D-6E8A-4147-A177-3AD203B41FA5}">
                      <a16:colId xmlns:a16="http://schemas.microsoft.com/office/drawing/2014/main" val="623081292"/>
                    </a:ext>
                  </a:extLst>
                </a:gridCol>
                <a:gridCol w="2626659">
                  <a:extLst>
                    <a:ext uri="{9D8B030D-6E8A-4147-A177-3AD203B41FA5}">
                      <a16:colId xmlns:a16="http://schemas.microsoft.com/office/drawing/2014/main" val="246275063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84821226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3745410225"/>
                    </a:ext>
                  </a:extLst>
                </a:gridCol>
              </a:tblGrid>
              <a:tr h="386320">
                <a:tc>
                  <a:txBody>
                    <a:bodyPr/>
                    <a:lstStyle/>
                    <a:p>
                      <a:pPr lvl="0" algn="ctr"/>
                      <a:r>
                        <a:rPr lang="pt-PT" dirty="0">
                          <a:solidFill>
                            <a:srgbClr val="DE3831"/>
                          </a:solidFill>
                        </a:rPr>
                        <a:t>Custos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Quantidade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Período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Custo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8647513"/>
                  </a:ext>
                </a:extLst>
              </a:tr>
              <a:tr h="411595"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Programadores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6 meses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>
                          <a:solidFill>
                            <a:srgbClr val="DE3831"/>
                          </a:solidFill>
                        </a:rPr>
                        <a:t>22 800 </a:t>
                      </a:r>
                      <a:r>
                        <a:rPr lang="pt-PT" sz="1800" b="1" kern="1200" dirty="0">
                          <a:solidFill>
                            <a:srgbClr val="DE3831"/>
                          </a:solidFill>
                        </a:rPr>
                        <a:t>€</a:t>
                      </a:r>
                      <a:endParaRPr lang="pt-PT" dirty="0">
                        <a:solidFill>
                          <a:srgbClr val="DE383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4840894"/>
                  </a:ext>
                </a:extLst>
              </a:tr>
              <a:tr h="394669"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Recursos humanos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Mensal                  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>
                          <a:solidFill>
                            <a:srgbClr val="DE3831"/>
                          </a:solidFill>
                        </a:rPr>
                        <a:t>2 850 </a:t>
                      </a:r>
                      <a:r>
                        <a:rPr lang="pt-PT" sz="1800" b="1" kern="1200" dirty="0">
                          <a:solidFill>
                            <a:srgbClr val="DE3831"/>
                          </a:solidFill>
                        </a:rPr>
                        <a:t>€</a:t>
                      </a:r>
                      <a:endParaRPr lang="pt-PT" dirty="0">
                        <a:solidFill>
                          <a:srgbClr val="DE383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3955203"/>
                  </a:ext>
                </a:extLst>
              </a:tr>
              <a:tr h="622169"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Publicidade outdoors em lisboa (placards)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Mensal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>
                          <a:solidFill>
                            <a:srgbClr val="DE3831"/>
                          </a:solidFill>
                        </a:rPr>
                        <a:t>6 250 </a:t>
                      </a:r>
                      <a:r>
                        <a:rPr lang="pt-PT" sz="1800" b="1" kern="1200" dirty="0">
                          <a:solidFill>
                            <a:srgbClr val="DE3831"/>
                          </a:solidFill>
                        </a:rPr>
                        <a:t>€</a:t>
                      </a:r>
                      <a:endParaRPr lang="pt-PT" dirty="0">
                        <a:solidFill>
                          <a:srgbClr val="DE383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9615366"/>
                  </a:ext>
                </a:extLst>
              </a:tr>
              <a:tr h="528844"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Impulsionamento nas redes sociais (anúncios)</a:t>
                      </a:r>
                    </a:p>
                  </a:txBody>
                  <a:tcPr anchor="ctr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3</a:t>
                      </a:r>
                    </a:p>
                  </a:txBody>
                  <a:tcPr anchor="ctr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/>
                        <a:t>Mensal</a:t>
                      </a:r>
                    </a:p>
                  </a:txBody>
                  <a:tcPr anchor="ctr"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>
                          <a:solidFill>
                            <a:srgbClr val="DE3831"/>
                          </a:solidFill>
                        </a:rPr>
                        <a:t>360 </a:t>
                      </a:r>
                      <a:r>
                        <a:rPr lang="pt-PT" sz="1800" b="1" kern="1200" dirty="0">
                          <a:solidFill>
                            <a:srgbClr val="DE3831"/>
                          </a:solidFill>
                        </a:rPr>
                        <a:t>€</a:t>
                      </a:r>
                      <a:endParaRPr lang="pt-PT" dirty="0">
                        <a:solidFill>
                          <a:srgbClr val="DE383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6538762"/>
                  </a:ext>
                </a:extLst>
              </a:tr>
              <a:tr h="484095">
                <a:tc>
                  <a:txBody>
                    <a:bodyPr/>
                    <a:lstStyle/>
                    <a:p>
                      <a:pPr lvl="0" algn="ctr"/>
                      <a:endParaRPr lang="pt-PT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pt-PT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pt-PT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PT" dirty="0">
                          <a:solidFill>
                            <a:srgbClr val="DE3831"/>
                          </a:solidFill>
                        </a:rPr>
                        <a:t>= 32 260 €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5465134"/>
                  </a:ext>
                </a:extLst>
              </a:tr>
            </a:tbl>
          </a:graphicData>
        </a:graphic>
      </p:graphicFrame>
      <p:sp>
        <p:nvSpPr>
          <p:cNvPr id="7" name="Título 1">
            <a:extLst>
              <a:ext uri="{FF2B5EF4-FFF2-40B4-BE49-F238E27FC236}">
                <a16:creationId xmlns:a16="http://schemas.microsoft.com/office/drawing/2014/main" id="{B225C77E-5FFB-AF42-932E-A4BC1F830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241" y="231714"/>
            <a:ext cx="9516107" cy="557180"/>
          </a:xfrm>
        </p:spPr>
        <p:txBody>
          <a:bodyPr/>
          <a:lstStyle/>
          <a:p>
            <a:r>
              <a:rPr lang="pt-PT" sz="4000" dirty="0"/>
              <a:t>Tabela de Custos e Receitas</a:t>
            </a:r>
          </a:p>
        </p:txBody>
      </p:sp>
      <p:graphicFrame>
        <p:nvGraphicFramePr>
          <p:cNvPr id="8" name="Tabela 8">
            <a:extLst>
              <a:ext uri="{FF2B5EF4-FFF2-40B4-BE49-F238E27FC236}">
                <a16:creationId xmlns:a16="http://schemas.microsoft.com/office/drawing/2014/main" id="{1EC995C3-6026-AC48-98D4-87816B8F49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3253436"/>
              </p:ext>
            </p:extLst>
          </p:nvPr>
        </p:nvGraphicFramePr>
        <p:xfrm>
          <a:off x="640239" y="4543857"/>
          <a:ext cx="10515596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6132">
                  <a:extLst>
                    <a:ext uri="{9D8B030D-6E8A-4147-A177-3AD203B41FA5}">
                      <a16:colId xmlns:a16="http://schemas.microsoft.com/office/drawing/2014/main" val="2578722233"/>
                    </a:ext>
                  </a:extLst>
                </a:gridCol>
                <a:gridCol w="2481943">
                  <a:extLst>
                    <a:ext uri="{9D8B030D-6E8A-4147-A177-3AD203B41FA5}">
                      <a16:colId xmlns:a16="http://schemas.microsoft.com/office/drawing/2014/main" val="2267778342"/>
                    </a:ext>
                  </a:extLst>
                </a:gridCol>
                <a:gridCol w="2950029">
                  <a:extLst>
                    <a:ext uri="{9D8B030D-6E8A-4147-A177-3AD203B41FA5}">
                      <a16:colId xmlns:a16="http://schemas.microsoft.com/office/drawing/2014/main" val="2375389126"/>
                    </a:ext>
                  </a:extLst>
                </a:gridCol>
                <a:gridCol w="3187492">
                  <a:extLst>
                    <a:ext uri="{9D8B030D-6E8A-4147-A177-3AD203B41FA5}">
                      <a16:colId xmlns:a16="http://schemas.microsoft.com/office/drawing/2014/main" val="2091931215"/>
                    </a:ext>
                  </a:extLst>
                </a:gridCol>
              </a:tblGrid>
              <a:tr h="365600">
                <a:tc>
                  <a:txBody>
                    <a:bodyPr/>
                    <a:lstStyle/>
                    <a:p>
                      <a:pPr algn="ctr"/>
                      <a:r>
                        <a:rPr lang="pt-PT" dirty="0">
                          <a:solidFill>
                            <a:srgbClr val="DE3831"/>
                          </a:solidFill>
                        </a:rPr>
                        <a:t>Receitas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Plástico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Cartão/Papel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Metal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0050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Sacos de 35L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10€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15€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25€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8511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Sacos de 60L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15€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20€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40€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2217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5339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B1BE0-22C9-6C4F-A6D3-63F7A37CB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241" y="231714"/>
            <a:ext cx="9516107" cy="575110"/>
          </a:xfrm>
        </p:spPr>
        <p:txBody>
          <a:bodyPr/>
          <a:lstStyle/>
          <a:p>
            <a:r>
              <a:rPr lang="pt-PT" sz="4000" dirty="0"/>
              <a:t>Tabela de </a:t>
            </a:r>
            <a:r>
              <a:rPr lang="pt-PT" sz="4000" dirty="0" err="1"/>
              <a:t>KPI’s</a:t>
            </a:r>
            <a:endParaRPr lang="pt-PT" sz="4000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AEA9210-0F86-B34B-88AD-AE1F8CD18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229AD9EB-C656-7945-AF94-A263F6B0C3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9915016"/>
              </p:ext>
            </p:extLst>
          </p:nvPr>
        </p:nvGraphicFramePr>
        <p:xfrm>
          <a:off x="485283" y="1094740"/>
          <a:ext cx="11221433" cy="3571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2987">
                  <a:extLst>
                    <a:ext uri="{9D8B030D-6E8A-4147-A177-3AD203B41FA5}">
                      <a16:colId xmlns:a16="http://schemas.microsoft.com/office/drawing/2014/main" val="2963883798"/>
                    </a:ext>
                  </a:extLst>
                </a:gridCol>
                <a:gridCol w="9778446">
                  <a:extLst>
                    <a:ext uri="{9D8B030D-6E8A-4147-A177-3AD203B41FA5}">
                      <a16:colId xmlns:a16="http://schemas.microsoft.com/office/drawing/2014/main" val="7798041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PT" sz="1600" dirty="0" err="1"/>
                        <a:t>KPI’s</a:t>
                      </a:r>
                      <a:endParaRPr lang="pt-P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238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>
                          <a:latin typeface="+mj-lt"/>
                        </a:rPr>
                        <a:t>Número de Utilizador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Descrição – Este KPI tem como objetivo a contagem de utilizadores registados na nossa aplicação.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Categoria/Tipo – </a:t>
                      </a:r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Lagging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/Benefício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Métrica - Soma dos utilizadores registados</a:t>
                      </a:r>
                    </a:p>
                    <a:p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Threshold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 No mínimo 1000 utilizadores e não existe máximo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Frequência - Mensalmente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5375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Taxa de reciclagem em Portugal</a:t>
                      </a:r>
                      <a:r>
                        <a:rPr lang="pt-PT" sz="1400" dirty="0">
                          <a:effectLst/>
                          <a:latin typeface="+mj-lt"/>
                        </a:rPr>
                        <a:t> </a:t>
                      </a:r>
                      <a:endParaRPr lang="pt-PT" sz="1400" dirty="0">
                        <a:latin typeface="+mj-lt"/>
                      </a:endParaRPr>
                    </a:p>
                    <a:p>
                      <a:pPr algn="ctr"/>
                      <a:endParaRPr lang="pt-PT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Descrição – Este KPI tem como objetivo contar aproximadamente numa taxa a quantidade de lixo, nomeadamente plástico que foi reciclado em Portugal.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Categoria/Tipo – </a:t>
                      </a:r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Lagging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/Benefício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Métrica - Quantidade de lixo reciclado</a:t>
                      </a:r>
                    </a:p>
                    <a:p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Threshold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 No mínimo 38% e não existe máximo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Frequência - Semanalmente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388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Número de entregas mensais</a:t>
                      </a:r>
                      <a:r>
                        <a:rPr lang="pt-PT" sz="1400" dirty="0">
                          <a:effectLst/>
                          <a:latin typeface="+mj-lt"/>
                        </a:rPr>
                        <a:t> </a:t>
                      </a:r>
                      <a:endParaRPr lang="pt-PT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Descrição – Este KPI tem como objetivo a contagem de entregas de lixo que se faz mensalmente para as empresas.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Categoria/Tipo - </a:t>
                      </a:r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Lagging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/Benefício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Métrica - Soma das entregas às empresas de lixo para reutilização</a:t>
                      </a:r>
                    </a:p>
                    <a:p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Treshold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 No mínimo 5 000 entregas e no máximo 20 000 entregas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Frequência – Mensalmente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8481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4204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B1BE0-22C9-6C4F-A6D3-63F7A37CB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241" y="231714"/>
            <a:ext cx="9516107" cy="565395"/>
          </a:xfrm>
        </p:spPr>
        <p:txBody>
          <a:bodyPr/>
          <a:lstStyle/>
          <a:p>
            <a:r>
              <a:rPr lang="pt-PT" sz="3600" dirty="0"/>
              <a:t>Tabela de </a:t>
            </a:r>
            <a:r>
              <a:rPr lang="pt-PT" sz="4000" dirty="0" err="1"/>
              <a:t>KPI’s</a:t>
            </a:r>
            <a:endParaRPr lang="pt-PT" sz="3600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AEA9210-0F86-B34B-88AD-AE1F8CD18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229AD9EB-C656-7945-AF94-A263F6B0C3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712877"/>
              </p:ext>
            </p:extLst>
          </p:nvPr>
        </p:nvGraphicFramePr>
        <p:xfrm>
          <a:off x="336721" y="1209491"/>
          <a:ext cx="11518557" cy="411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125">
                  <a:extLst>
                    <a:ext uri="{9D8B030D-6E8A-4147-A177-3AD203B41FA5}">
                      <a16:colId xmlns:a16="http://schemas.microsoft.com/office/drawing/2014/main" val="2963883798"/>
                    </a:ext>
                  </a:extLst>
                </a:gridCol>
                <a:gridCol w="9727432">
                  <a:extLst>
                    <a:ext uri="{9D8B030D-6E8A-4147-A177-3AD203B41FA5}">
                      <a16:colId xmlns:a16="http://schemas.microsoft.com/office/drawing/2014/main" val="7798041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PT" sz="1600" dirty="0" err="1"/>
                        <a:t>KPI’s</a:t>
                      </a:r>
                      <a:endParaRPr lang="pt-P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238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Número de pessoas alcançadas pelos anúncios</a:t>
                      </a:r>
                      <a:r>
                        <a:rPr lang="pt-PT" sz="1400" dirty="0">
                          <a:effectLst/>
                          <a:latin typeface="+mn-lt"/>
                        </a:rPr>
                        <a:t> </a:t>
                      </a:r>
                      <a:endParaRPr lang="pt-PT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Descrição – Este KPI tem como objetivo a contagem das pessoas alcançadas pelos anúncios, através de inquéritos realizados quando os utilizadores aderem ao Projeto.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Categoria/Tipo - </a:t>
                      </a:r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Lagging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/Benefício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Métrica - Soma das pessoas alcançadas pelos anúncios</a:t>
                      </a:r>
                    </a:p>
                    <a:p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Threshold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 No mínimo 65 000 pessoas e no máximo 90 000 pessoas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Frequência – diariamente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5375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Peso total de lixo por mês</a:t>
                      </a:r>
                      <a:r>
                        <a:rPr lang="pt-PT" sz="1400" dirty="0">
                          <a:effectLst/>
                          <a:latin typeface="+mn-lt"/>
                        </a:rPr>
                        <a:t> </a:t>
                      </a:r>
                      <a:endParaRPr lang="pt-PT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Descrição – Este KPI tem como objetivo a contagem do peso total do lixo, em Litros, para sabermos mais ao menos quanto lixo foi reciclado por mês.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Categoria/Tipo - </a:t>
                      </a:r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Lagging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/Benefício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Métrica - Soma total do peso do lixo </a:t>
                      </a:r>
                    </a:p>
                    <a:p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Threshold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 No mínimo 512Kg/pp e no máximo 600 kg/pp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Frequência – Mensalmente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388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Percentagem de materiais recicláveis usados na produção de produtos a nível nacional</a:t>
                      </a:r>
                      <a:r>
                        <a:rPr lang="pt-PT" sz="1400" dirty="0">
                          <a:effectLst/>
                          <a:latin typeface="+mn-lt"/>
                        </a:rPr>
                        <a:t> </a:t>
                      </a:r>
                      <a:endParaRPr lang="pt-PT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Descrição – Este KPI tem como objetivo a contagem de lixo que foi reciclado, e depois reutilizado para a produção de produtos.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Categoria/Tipo - </a:t>
                      </a:r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Lagging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/Benefício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Métrica - Quantidade de materiais recicláveis para uso na produção de produtos</a:t>
                      </a:r>
                    </a:p>
                    <a:p>
                      <a:r>
                        <a:rPr lang="pt-P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Threshold</a:t>
                      </a:r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 No mínimo 9% e no máximo 20%</a:t>
                      </a:r>
                    </a:p>
                    <a:p>
                      <a:r>
                        <a:rPr lang="pt-P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Frequência – Mensalmente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8481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9950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C5347-8F4D-469F-8F89-C48630ED1B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sz="3600" dirty="0"/>
              <a:t>Diagrama de Contexto do Sistema “SAFE”</a:t>
            </a:r>
            <a:endParaRPr lang="en-US"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501536-06EE-4E6E-8FC8-B43B2DB2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Terminador 5">
            <a:extLst>
              <a:ext uri="{FF2B5EF4-FFF2-40B4-BE49-F238E27FC236}">
                <a16:creationId xmlns:a16="http://schemas.microsoft.com/office/drawing/2014/main" id="{1BE7F713-5911-2D4F-839B-431CDE221C31}"/>
              </a:ext>
            </a:extLst>
          </p:cNvPr>
          <p:cNvSpPr/>
          <p:nvPr/>
        </p:nvSpPr>
        <p:spPr>
          <a:xfrm>
            <a:off x="8522962" y="4939038"/>
            <a:ext cx="1399336" cy="410247"/>
          </a:xfrm>
          <a:prstGeom prst="flowChartTerminator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1400" dirty="0">
                <a:solidFill>
                  <a:sysClr val="windowText" lastClr="000000"/>
                </a:solidFill>
              </a:rPr>
              <a:t>Internet</a:t>
            </a:r>
          </a:p>
        </p:txBody>
      </p:sp>
      <p:sp>
        <p:nvSpPr>
          <p:cNvPr id="9" name="Retângulo de Canto Cortado 8">
            <a:extLst>
              <a:ext uri="{FF2B5EF4-FFF2-40B4-BE49-F238E27FC236}">
                <a16:creationId xmlns:a16="http://schemas.microsoft.com/office/drawing/2014/main" id="{16FFF50F-AF22-3D40-852D-60C6AB862403}"/>
              </a:ext>
            </a:extLst>
          </p:cNvPr>
          <p:cNvSpPr/>
          <p:nvPr/>
        </p:nvSpPr>
        <p:spPr>
          <a:xfrm>
            <a:off x="1288884" y="1494659"/>
            <a:ext cx="1663428" cy="438357"/>
          </a:xfrm>
          <a:prstGeom prst="snip1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>
                <a:solidFill>
                  <a:sysClr val="windowText" lastClr="000000"/>
                </a:solidFill>
              </a:rPr>
              <a:t>Utilizadores</a:t>
            </a:r>
          </a:p>
        </p:txBody>
      </p:sp>
      <p:sp>
        <p:nvSpPr>
          <p:cNvPr id="12" name="Retângulo de Canto Cortado 11">
            <a:extLst>
              <a:ext uri="{FF2B5EF4-FFF2-40B4-BE49-F238E27FC236}">
                <a16:creationId xmlns:a16="http://schemas.microsoft.com/office/drawing/2014/main" id="{5367E281-CDAB-3440-A324-30DD2B7D2BCE}"/>
              </a:ext>
            </a:extLst>
          </p:cNvPr>
          <p:cNvSpPr/>
          <p:nvPr/>
        </p:nvSpPr>
        <p:spPr>
          <a:xfrm>
            <a:off x="409648" y="3429000"/>
            <a:ext cx="1663428" cy="723117"/>
          </a:xfrm>
          <a:prstGeom prst="snip1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>
                <a:solidFill>
                  <a:sysClr val="windowText" lastClr="000000"/>
                </a:solidFill>
              </a:rPr>
              <a:t>Empresa de Recolha</a:t>
            </a:r>
          </a:p>
          <a:p>
            <a:pPr algn="ctr"/>
            <a:r>
              <a:rPr lang="pt-PT" sz="1400" dirty="0">
                <a:solidFill>
                  <a:sysClr val="windowText" lastClr="000000"/>
                </a:solidFill>
              </a:rPr>
              <a:t>(</a:t>
            </a:r>
            <a:r>
              <a:rPr lang="pt-PT" sz="1400" dirty="0" err="1">
                <a:solidFill>
                  <a:sysClr val="windowText" lastClr="000000"/>
                </a:solidFill>
              </a:rPr>
              <a:t>Cataki</a:t>
            </a:r>
            <a:r>
              <a:rPr lang="pt-PT" sz="140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13" name="Retângulo de Canto Cortado 12">
            <a:extLst>
              <a:ext uri="{FF2B5EF4-FFF2-40B4-BE49-F238E27FC236}">
                <a16:creationId xmlns:a16="http://schemas.microsoft.com/office/drawing/2014/main" id="{AF63743E-F1A3-4043-8D06-594FF4B96CFC}"/>
              </a:ext>
            </a:extLst>
          </p:cNvPr>
          <p:cNvSpPr/>
          <p:nvPr/>
        </p:nvSpPr>
        <p:spPr>
          <a:xfrm>
            <a:off x="1530376" y="5115910"/>
            <a:ext cx="1663428" cy="588961"/>
          </a:xfrm>
          <a:prstGeom prst="snip1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>
                <a:solidFill>
                  <a:sysClr val="windowText" lastClr="000000"/>
                </a:solidFill>
              </a:rPr>
              <a:t>Administrador do Sistema </a:t>
            </a:r>
          </a:p>
        </p:txBody>
      </p:sp>
      <p:sp>
        <p:nvSpPr>
          <p:cNvPr id="17" name="Processo 16">
            <a:extLst>
              <a:ext uri="{FF2B5EF4-FFF2-40B4-BE49-F238E27FC236}">
                <a16:creationId xmlns:a16="http://schemas.microsoft.com/office/drawing/2014/main" id="{224DDE26-9743-B147-9B6B-14CB7389145E}"/>
              </a:ext>
            </a:extLst>
          </p:cNvPr>
          <p:cNvSpPr/>
          <p:nvPr/>
        </p:nvSpPr>
        <p:spPr>
          <a:xfrm>
            <a:off x="4775649" y="2925644"/>
            <a:ext cx="856091" cy="364597"/>
          </a:xfrm>
          <a:prstGeom prst="flowChartProcess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pt-PT" dirty="0"/>
              <a:t>GUI</a:t>
            </a:r>
          </a:p>
        </p:txBody>
      </p:sp>
      <p:cxnSp>
        <p:nvCxnSpPr>
          <p:cNvPr id="36" name="Conexão Curva 35">
            <a:extLst>
              <a:ext uri="{FF2B5EF4-FFF2-40B4-BE49-F238E27FC236}">
                <a16:creationId xmlns:a16="http://schemas.microsoft.com/office/drawing/2014/main" id="{4A85C204-C502-2E42-888E-14480741484E}"/>
              </a:ext>
            </a:extLst>
          </p:cNvPr>
          <p:cNvCxnSpPr>
            <a:stCxn id="17" idx="0"/>
            <a:endCxn id="9" idx="0"/>
          </p:cNvCxnSpPr>
          <p:nvPr/>
        </p:nvCxnSpPr>
        <p:spPr>
          <a:xfrm rot="16200000" flipV="1">
            <a:off x="3472101" y="1194049"/>
            <a:ext cx="1211806" cy="2251383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8" name="Conexão Curva 37">
            <a:extLst>
              <a:ext uri="{FF2B5EF4-FFF2-40B4-BE49-F238E27FC236}">
                <a16:creationId xmlns:a16="http://schemas.microsoft.com/office/drawing/2014/main" id="{6DDA2A54-47E4-C541-80BD-71E06BEB8C1A}"/>
              </a:ext>
            </a:extLst>
          </p:cNvPr>
          <p:cNvCxnSpPr>
            <a:stCxn id="9" idx="1"/>
            <a:endCxn id="17" idx="0"/>
          </p:cNvCxnSpPr>
          <p:nvPr/>
        </p:nvCxnSpPr>
        <p:spPr>
          <a:xfrm rot="16200000" flipH="1">
            <a:off x="3165832" y="887781"/>
            <a:ext cx="992628" cy="3083097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0" name="Conexão Curva 39">
            <a:extLst>
              <a:ext uri="{FF2B5EF4-FFF2-40B4-BE49-F238E27FC236}">
                <a16:creationId xmlns:a16="http://schemas.microsoft.com/office/drawing/2014/main" id="{AE227136-0558-0941-920A-8528945FCCB0}"/>
              </a:ext>
            </a:extLst>
          </p:cNvPr>
          <p:cNvCxnSpPr>
            <a:cxnSpLocks/>
            <a:stCxn id="12" idx="0"/>
            <a:endCxn id="43" idx="1"/>
          </p:cNvCxnSpPr>
          <p:nvPr/>
        </p:nvCxnSpPr>
        <p:spPr>
          <a:xfrm flipV="1">
            <a:off x="2073076" y="3784317"/>
            <a:ext cx="2518643" cy="6242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2" name="Conexão Curva 41">
            <a:extLst>
              <a:ext uri="{FF2B5EF4-FFF2-40B4-BE49-F238E27FC236}">
                <a16:creationId xmlns:a16="http://schemas.microsoft.com/office/drawing/2014/main" id="{1116DF01-D36B-A74D-9060-A5ABFC78DC0E}"/>
              </a:ext>
            </a:extLst>
          </p:cNvPr>
          <p:cNvCxnSpPr>
            <a:cxnSpLocks/>
            <a:stCxn id="13" idx="0"/>
            <a:endCxn id="35" idx="2"/>
          </p:cNvCxnSpPr>
          <p:nvPr/>
        </p:nvCxnSpPr>
        <p:spPr>
          <a:xfrm flipV="1">
            <a:off x="3193804" y="4637553"/>
            <a:ext cx="2009891" cy="772838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8" name="Conexão Curva 47">
            <a:extLst>
              <a:ext uri="{FF2B5EF4-FFF2-40B4-BE49-F238E27FC236}">
                <a16:creationId xmlns:a16="http://schemas.microsoft.com/office/drawing/2014/main" id="{5FB5D4B6-6C87-D943-9B57-5F1C30A94A52}"/>
              </a:ext>
            </a:extLst>
          </p:cNvPr>
          <p:cNvCxnSpPr>
            <a:cxnSpLocks/>
            <a:stCxn id="6" idx="1"/>
            <a:endCxn id="59" idx="2"/>
          </p:cNvCxnSpPr>
          <p:nvPr/>
        </p:nvCxnSpPr>
        <p:spPr>
          <a:xfrm rot="10800000">
            <a:off x="7422974" y="4262096"/>
            <a:ext cx="1099988" cy="882066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0" name="Terminador 69">
            <a:extLst>
              <a:ext uri="{FF2B5EF4-FFF2-40B4-BE49-F238E27FC236}">
                <a16:creationId xmlns:a16="http://schemas.microsoft.com/office/drawing/2014/main" id="{568FC7F4-BC6A-B647-8692-98443C8FC7DF}"/>
              </a:ext>
            </a:extLst>
          </p:cNvPr>
          <p:cNvSpPr/>
          <p:nvPr/>
        </p:nvSpPr>
        <p:spPr>
          <a:xfrm>
            <a:off x="10339616" y="5054312"/>
            <a:ext cx="1146836" cy="312550"/>
          </a:xfrm>
          <a:prstGeom prst="flowChartTerminator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900" dirty="0" err="1">
                <a:solidFill>
                  <a:sysClr val="windowText" lastClr="000000"/>
                </a:solidFill>
              </a:rPr>
              <a:t>Enabling</a:t>
            </a:r>
            <a:r>
              <a:rPr lang="pt-PT" sz="900" dirty="0">
                <a:solidFill>
                  <a:sysClr val="windowText" lastClr="000000"/>
                </a:solidFill>
              </a:rPr>
              <a:t> </a:t>
            </a:r>
            <a:r>
              <a:rPr lang="pt-PT" sz="900" dirty="0" err="1">
                <a:solidFill>
                  <a:sysClr val="windowText" lastClr="000000"/>
                </a:solidFill>
              </a:rPr>
              <a:t>Systems</a:t>
            </a:r>
            <a:endParaRPr lang="pt-PT" sz="900" dirty="0">
              <a:solidFill>
                <a:sysClr val="windowText" lastClr="000000"/>
              </a:solidFill>
            </a:endParaRPr>
          </a:p>
        </p:txBody>
      </p:sp>
      <p:sp>
        <p:nvSpPr>
          <p:cNvPr id="71" name="Retângulo Arredondado 70">
            <a:extLst>
              <a:ext uri="{FF2B5EF4-FFF2-40B4-BE49-F238E27FC236}">
                <a16:creationId xmlns:a16="http://schemas.microsoft.com/office/drawing/2014/main" id="{7B542A51-F4CD-974C-9A0B-C6F8C2201B6C}"/>
              </a:ext>
            </a:extLst>
          </p:cNvPr>
          <p:cNvSpPr/>
          <p:nvPr/>
        </p:nvSpPr>
        <p:spPr>
          <a:xfrm>
            <a:off x="10339616" y="5783341"/>
            <a:ext cx="1146836" cy="31255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200" dirty="0">
                <a:solidFill>
                  <a:sysClr val="windowText" lastClr="000000"/>
                </a:solidFill>
              </a:rPr>
              <a:t>API</a:t>
            </a:r>
          </a:p>
        </p:txBody>
      </p:sp>
      <p:sp>
        <p:nvSpPr>
          <p:cNvPr id="72" name="Retângulo de Canto Cortado 71">
            <a:extLst>
              <a:ext uri="{FF2B5EF4-FFF2-40B4-BE49-F238E27FC236}">
                <a16:creationId xmlns:a16="http://schemas.microsoft.com/office/drawing/2014/main" id="{658E4366-78CA-234D-AF72-E5039563C5DF}"/>
              </a:ext>
            </a:extLst>
          </p:cNvPr>
          <p:cNvSpPr/>
          <p:nvPr/>
        </p:nvSpPr>
        <p:spPr>
          <a:xfrm>
            <a:off x="10339616" y="5410391"/>
            <a:ext cx="1146836" cy="327053"/>
          </a:xfrm>
          <a:prstGeom prst="snip1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200" dirty="0">
                <a:solidFill>
                  <a:sysClr val="windowText" lastClr="000000"/>
                </a:solidFill>
              </a:rPr>
              <a:t>Atores</a:t>
            </a:r>
          </a:p>
        </p:txBody>
      </p: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02A1A554-7040-1A45-87D0-EBCEE071D25D}"/>
              </a:ext>
            </a:extLst>
          </p:cNvPr>
          <p:cNvSpPr txBox="1"/>
          <p:nvPr/>
        </p:nvSpPr>
        <p:spPr>
          <a:xfrm>
            <a:off x="704055" y="1985132"/>
            <a:ext cx="16526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chemeClr val="accent5"/>
                </a:solidFill>
              </a:rPr>
              <a:t>Recolha de plástico indefinido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E08CA1F9-9831-924D-8879-E2B81DF6673D}"/>
              </a:ext>
            </a:extLst>
          </p:cNvPr>
          <p:cNvSpPr txBox="1"/>
          <p:nvPr/>
        </p:nvSpPr>
        <p:spPr>
          <a:xfrm>
            <a:off x="2952313" y="1252173"/>
            <a:ext cx="16526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chemeClr val="accent5"/>
                </a:solidFill>
              </a:rPr>
              <a:t>Atribuição de um     crédito</a:t>
            </a:r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5187A4A8-DF85-AE44-B801-18D1BC8D5D09}"/>
              </a:ext>
            </a:extLst>
          </p:cNvPr>
          <p:cNvSpPr txBox="1"/>
          <p:nvPr/>
        </p:nvSpPr>
        <p:spPr>
          <a:xfrm>
            <a:off x="2136965" y="3071680"/>
            <a:ext cx="1911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chemeClr val="accent5"/>
                </a:solidFill>
              </a:rPr>
              <a:t>-Recolha ao domicílio</a:t>
            </a:r>
          </a:p>
          <a:p>
            <a:r>
              <a:rPr lang="pt-PT" sz="1200" dirty="0">
                <a:solidFill>
                  <a:schemeClr val="accent5"/>
                </a:solidFill>
              </a:rPr>
              <a:t>de plástico</a:t>
            </a:r>
          </a:p>
          <a:p>
            <a:r>
              <a:rPr lang="pt-PT" sz="1200" dirty="0">
                <a:solidFill>
                  <a:schemeClr val="accent5"/>
                </a:solidFill>
              </a:rPr>
              <a:t>-Transporte</a:t>
            </a:r>
          </a:p>
        </p:txBody>
      </p: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2E5BE574-7D92-C94B-BB72-9AA66B88313E}"/>
              </a:ext>
            </a:extLst>
          </p:cNvPr>
          <p:cNvSpPr txBox="1"/>
          <p:nvPr/>
        </p:nvSpPr>
        <p:spPr>
          <a:xfrm>
            <a:off x="3468566" y="5410391"/>
            <a:ext cx="16526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chemeClr val="accent5"/>
                </a:solidFill>
              </a:rPr>
              <a:t>-Atualizar o Sistema</a:t>
            </a:r>
          </a:p>
          <a:p>
            <a:r>
              <a:rPr lang="pt-PT" sz="1200" dirty="0">
                <a:solidFill>
                  <a:schemeClr val="accent5"/>
                </a:solidFill>
              </a:rPr>
              <a:t>-Corrigir erros/</a:t>
            </a:r>
            <a:r>
              <a:rPr lang="pt-PT" sz="1200" i="1" dirty="0">
                <a:solidFill>
                  <a:schemeClr val="accent5"/>
                </a:solidFill>
              </a:rPr>
              <a:t>bugs</a:t>
            </a:r>
          </a:p>
        </p:txBody>
      </p: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C5338C85-C5D2-9C4C-9B8F-CEFA0D27D705}"/>
              </a:ext>
            </a:extLst>
          </p:cNvPr>
          <p:cNvSpPr txBox="1"/>
          <p:nvPr/>
        </p:nvSpPr>
        <p:spPr>
          <a:xfrm>
            <a:off x="7041113" y="5183133"/>
            <a:ext cx="1652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chemeClr val="accent5"/>
                </a:solidFill>
              </a:rPr>
              <a:t>Conexão para acesso</a:t>
            </a:r>
          </a:p>
        </p:txBody>
      </p:sp>
      <p:sp>
        <p:nvSpPr>
          <p:cNvPr id="35" name="Processo 34">
            <a:extLst>
              <a:ext uri="{FF2B5EF4-FFF2-40B4-BE49-F238E27FC236}">
                <a16:creationId xmlns:a16="http://schemas.microsoft.com/office/drawing/2014/main" id="{3010A5A3-C6C5-554B-A0D6-A1EC2C10FD4E}"/>
              </a:ext>
            </a:extLst>
          </p:cNvPr>
          <p:cNvSpPr/>
          <p:nvPr/>
        </p:nvSpPr>
        <p:spPr>
          <a:xfrm>
            <a:off x="4775649" y="4272956"/>
            <a:ext cx="856091" cy="364597"/>
          </a:xfrm>
          <a:prstGeom prst="flowChartProcess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pt-PT" dirty="0"/>
              <a:t>GUI</a:t>
            </a:r>
          </a:p>
        </p:txBody>
      </p:sp>
      <p:sp>
        <p:nvSpPr>
          <p:cNvPr id="43" name="Processo 42">
            <a:extLst>
              <a:ext uri="{FF2B5EF4-FFF2-40B4-BE49-F238E27FC236}">
                <a16:creationId xmlns:a16="http://schemas.microsoft.com/office/drawing/2014/main" id="{7B57C914-63D7-9A43-8B13-8498DC333835}"/>
              </a:ext>
            </a:extLst>
          </p:cNvPr>
          <p:cNvSpPr/>
          <p:nvPr/>
        </p:nvSpPr>
        <p:spPr>
          <a:xfrm>
            <a:off x="4591719" y="3602018"/>
            <a:ext cx="856091" cy="364597"/>
          </a:xfrm>
          <a:prstGeom prst="flowChartProcess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pt-PT" dirty="0"/>
              <a:t>GUI</a:t>
            </a:r>
          </a:p>
        </p:txBody>
      </p:sp>
      <p:sp>
        <p:nvSpPr>
          <p:cNvPr id="59" name="Processo 58">
            <a:extLst>
              <a:ext uri="{FF2B5EF4-FFF2-40B4-BE49-F238E27FC236}">
                <a16:creationId xmlns:a16="http://schemas.microsoft.com/office/drawing/2014/main" id="{1EF6D810-657B-D44C-A049-CF91D99376D1}"/>
              </a:ext>
            </a:extLst>
          </p:cNvPr>
          <p:cNvSpPr/>
          <p:nvPr/>
        </p:nvSpPr>
        <p:spPr>
          <a:xfrm>
            <a:off x="6994928" y="3897499"/>
            <a:ext cx="856091" cy="364597"/>
          </a:xfrm>
          <a:prstGeom prst="flowChartProcess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pt-PT" dirty="0"/>
              <a:t>API</a:t>
            </a:r>
          </a:p>
        </p:txBody>
      </p:sp>
      <p:cxnSp>
        <p:nvCxnSpPr>
          <p:cNvPr id="55" name="Conexão Curva 54">
            <a:extLst>
              <a:ext uri="{FF2B5EF4-FFF2-40B4-BE49-F238E27FC236}">
                <a16:creationId xmlns:a16="http://schemas.microsoft.com/office/drawing/2014/main" id="{05A5DBCB-1BFA-8749-BB35-D749E726D936}"/>
              </a:ext>
            </a:extLst>
          </p:cNvPr>
          <p:cNvCxnSpPr>
            <a:cxnSpLocks/>
            <a:stCxn id="33" idx="2"/>
            <a:endCxn id="32" idx="3"/>
          </p:cNvCxnSpPr>
          <p:nvPr/>
        </p:nvCxnSpPr>
        <p:spPr>
          <a:xfrm rot="10800000" flipV="1">
            <a:off x="7851020" y="2107039"/>
            <a:ext cx="1159390" cy="118320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2" name="Processo 42">
            <a:extLst>
              <a:ext uri="{FF2B5EF4-FFF2-40B4-BE49-F238E27FC236}">
                <a16:creationId xmlns:a16="http://schemas.microsoft.com/office/drawing/2014/main" id="{26A8B195-F827-4F84-8D03-2D21435AA9A1}"/>
              </a:ext>
            </a:extLst>
          </p:cNvPr>
          <p:cNvSpPr/>
          <p:nvPr/>
        </p:nvSpPr>
        <p:spPr>
          <a:xfrm>
            <a:off x="6994929" y="3107942"/>
            <a:ext cx="856091" cy="364597"/>
          </a:xfrm>
          <a:prstGeom prst="flowChartProcess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pt-PT" dirty="0"/>
              <a:t>GUI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8A410EC-A9F8-7648-AC1D-BF69C4FDDAFF}"/>
              </a:ext>
            </a:extLst>
          </p:cNvPr>
          <p:cNvSpPr/>
          <p:nvPr/>
        </p:nvSpPr>
        <p:spPr>
          <a:xfrm>
            <a:off x="5257132" y="2787281"/>
            <a:ext cx="1954773" cy="1937467"/>
          </a:xfrm>
          <a:prstGeom prst="ellipse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800" dirty="0" err="1">
                <a:solidFill>
                  <a:schemeClr val="bg2">
                    <a:lumMod val="10000"/>
                  </a:schemeClr>
                </a:solidFill>
              </a:rPr>
              <a:t>SoI</a:t>
            </a:r>
            <a:r>
              <a:rPr lang="pt-PT" sz="2800" dirty="0">
                <a:solidFill>
                  <a:schemeClr val="bg2">
                    <a:lumMod val="10000"/>
                  </a:schemeClr>
                </a:solidFill>
              </a:rPr>
              <a:t>-SAFE</a:t>
            </a:r>
          </a:p>
        </p:txBody>
      </p:sp>
      <p:sp>
        <p:nvSpPr>
          <p:cNvPr id="33" name="Retângulo de Canto Cortado 8">
            <a:extLst>
              <a:ext uri="{FF2B5EF4-FFF2-40B4-BE49-F238E27FC236}">
                <a16:creationId xmlns:a16="http://schemas.microsoft.com/office/drawing/2014/main" id="{65051456-2397-4055-B111-BE08BCF39742}"/>
              </a:ext>
            </a:extLst>
          </p:cNvPr>
          <p:cNvSpPr/>
          <p:nvPr/>
        </p:nvSpPr>
        <p:spPr>
          <a:xfrm>
            <a:off x="9010410" y="1183261"/>
            <a:ext cx="2251384" cy="1847558"/>
          </a:xfrm>
          <a:prstGeom prst="snip1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>
                <a:solidFill>
                  <a:schemeClr val="bg2">
                    <a:lumMod val="10000"/>
                  </a:schemeClr>
                </a:solidFill>
              </a:rPr>
              <a:t>Empresas de </a:t>
            </a:r>
          </a:p>
          <a:p>
            <a:pPr algn="ctr"/>
            <a:r>
              <a:rPr lang="pt-PT" sz="1400" dirty="0">
                <a:solidFill>
                  <a:schemeClr val="bg2">
                    <a:lumMod val="10000"/>
                  </a:schemeClr>
                </a:solidFill>
              </a:rPr>
              <a:t>Processamento, Reutilização e Reaproveitamento</a:t>
            </a:r>
          </a:p>
          <a:p>
            <a:pPr algn="ctr"/>
            <a:r>
              <a:rPr lang="pt-PT" sz="1400" dirty="0">
                <a:solidFill>
                  <a:schemeClr val="bg2">
                    <a:lumMod val="10000"/>
                  </a:schemeClr>
                </a:solidFill>
              </a:rPr>
              <a:t>(</a:t>
            </a:r>
            <a:r>
              <a:rPr lang="pt-PT" sz="1400" dirty="0" err="1">
                <a:solidFill>
                  <a:schemeClr val="bg2">
                    <a:lumMod val="10000"/>
                  </a:schemeClr>
                </a:solidFill>
              </a:rPr>
              <a:t>Novoloop</a:t>
            </a:r>
            <a:r>
              <a:rPr lang="pt-PT" sz="1400" dirty="0">
                <a:solidFill>
                  <a:schemeClr val="bg2">
                    <a:lumMod val="10000"/>
                  </a:schemeClr>
                </a:solidFill>
              </a:rPr>
              <a:t>, </a:t>
            </a:r>
            <a:r>
              <a:rPr lang="pt-PT" sz="1400" dirty="0" err="1">
                <a:solidFill>
                  <a:schemeClr val="bg2">
                    <a:lumMod val="10000"/>
                  </a:schemeClr>
                </a:solidFill>
              </a:rPr>
              <a:t>Brightmark</a:t>
            </a:r>
            <a:r>
              <a:rPr lang="pt-PT" sz="1400" dirty="0">
                <a:solidFill>
                  <a:schemeClr val="bg2">
                    <a:lumMod val="10000"/>
                  </a:schemeClr>
                </a:solidFill>
              </a:rPr>
              <a:t>, </a:t>
            </a:r>
            <a:r>
              <a:rPr lang="pt-PT" sz="1400" dirty="0" err="1">
                <a:solidFill>
                  <a:schemeClr val="bg2">
                    <a:lumMod val="10000"/>
                  </a:schemeClr>
                </a:solidFill>
              </a:rPr>
              <a:t>Waterdroop</a:t>
            </a:r>
            <a:r>
              <a:rPr lang="pt-PT" sz="1400" dirty="0">
                <a:solidFill>
                  <a:schemeClr val="bg2">
                    <a:lumMod val="10000"/>
                  </a:schemeClr>
                </a:solidFill>
              </a:rPr>
              <a:t>) </a:t>
            </a:r>
          </a:p>
          <a:p>
            <a:pPr algn="ctr"/>
            <a:endParaRPr lang="pt-PT" sz="1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780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11C586-9D16-4D61-9447-6EC7638E1C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sz="3600" dirty="0"/>
              <a:t>SAFE 2021/2022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70941A-0CBF-43C3-8A30-42C554AD27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Diagrama de contexto: descrição dos atores e </a:t>
            </a:r>
            <a:r>
              <a:rPr lang="pt-PT" dirty="0" err="1"/>
              <a:t>enabling</a:t>
            </a:r>
            <a:r>
              <a:rPr lang="pt-PT" dirty="0"/>
              <a:t> </a:t>
            </a:r>
            <a:r>
              <a:rPr lang="pt-PT" dirty="0" err="1"/>
              <a:t>systems</a:t>
            </a:r>
            <a:endParaRPr lang="pt-PT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3D4D2D-679C-4BC7-B333-EF31E937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8" name="Tabela 8">
            <a:extLst>
              <a:ext uri="{FF2B5EF4-FFF2-40B4-BE49-F238E27FC236}">
                <a16:creationId xmlns:a16="http://schemas.microsoft.com/office/drawing/2014/main" id="{AECA41A6-3849-4F29-9018-5445316FB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2827162"/>
              </p:ext>
            </p:extLst>
          </p:nvPr>
        </p:nvGraphicFramePr>
        <p:xfrm>
          <a:off x="444843" y="1239659"/>
          <a:ext cx="11386086" cy="46359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9546">
                  <a:extLst>
                    <a:ext uri="{9D8B030D-6E8A-4147-A177-3AD203B41FA5}">
                      <a16:colId xmlns:a16="http://schemas.microsoft.com/office/drawing/2014/main" val="3736357851"/>
                    </a:ext>
                  </a:extLst>
                </a:gridCol>
                <a:gridCol w="2649755">
                  <a:extLst>
                    <a:ext uri="{9D8B030D-6E8A-4147-A177-3AD203B41FA5}">
                      <a16:colId xmlns:a16="http://schemas.microsoft.com/office/drawing/2014/main" val="471029696"/>
                    </a:ext>
                  </a:extLst>
                </a:gridCol>
                <a:gridCol w="6106785">
                  <a:extLst>
                    <a:ext uri="{9D8B030D-6E8A-4147-A177-3AD203B41FA5}">
                      <a16:colId xmlns:a16="http://schemas.microsoft.com/office/drawing/2014/main" val="1906644740"/>
                    </a:ext>
                  </a:extLst>
                </a:gridCol>
              </a:tblGrid>
              <a:tr h="458972">
                <a:tc gridSpan="2">
                  <a:txBody>
                    <a:bodyPr/>
                    <a:lstStyle/>
                    <a:p>
                      <a:pPr algn="l"/>
                      <a:r>
                        <a:rPr lang="pt-PT" dirty="0"/>
                        <a:t>STAKEHOLDER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just"/>
                      <a:r>
                        <a:rPr lang="pt-PT" dirty="0"/>
                        <a:t>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PT" dirty="0"/>
                        <a:t>DESCRIÇÃO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538990"/>
                  </a:ext>
                </a:extLst>
              </a:tr>
              <a:tr h="641304">
                <a:tc rowSpan="4">
                  <a:txBody>
                    <a:bodyPr/>
                    <a:lstStyle/>
                    <a:p>
                      <a:pPr algn="just"/>
                      <a:r>
                        <a:rPr lang="pt-PT" sz="1600" dirty="0">
                          <a:solidFill>
                            <a:schemeClr val="bg1"/>
                          </a:solidFill>
                        </a:rPr>
                        <a:t>Atores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600" dirty="0"/>
                        <a:t>Utilizadores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PT" sz="1600" dirty="0"/>
                        <a:t>O papel do utilizador como ator, é recolher lixo reciclado, que será depois recolhido e introduzido no sistema pela empresa de recolha. Isto é feito pela leitura do QR </a:t>
                      </a:r>
                      <a:r>
                        <a:rPr lang="pt-PT" sz="1600" dirty="0" err="1"/>
                        <a:t>code</a:t>
                      </a:r>
                      <a:r>
                        <a:rPr lang="pt-PT" sz="1600" dirty="0"/>
                        <a:t> do cliente, e é lhe atribuído créditos de acordo com a quantidade de lixo recolhido.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0403879"/>
                  </a:ext>
                </a:extLst>
              </a:tr>
              <a:tr h="382884">
                <a:tc vMerge="1">
                  <a:txBody>
                    <a:bodyPr/>
                    <a:lstStyle/>
                    <a:p>
                      <a:pPr algn="just"/>
                      <a:endParaRPr lang="pt-PT" sz="1600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600" dirty="0"/>
                        <a:t>Empresa de Recolha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PT" sz="1600" dirty="0"/>
                        <a:t>Está encarregue de recolher o lixo, identificar o cliente e introduzir os dados para o sistema, permitindo ao cliente de receber os seus créditos.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333319"/>
                  </a:ext>
                </a:extLst>
              </a:tr>
              <a:tr h="641304">
                <a:tc vMerge="1">
                  <a:txBody>
                    <a:bodyPr/>
                    <a:lstStyle/>
                    <a:p>
                      <a:pPr algn="just"/>
                      <a:endParaRPr lang="pt-PT" sz="1600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600" dirty="0"/>
                        <a:t>Administrador do Sistema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PT" sz="1600" dirty="0"/>
                        <a:t>Responsável pela atualização do sistema e correção de possíveis erros/bugs. Elimina perfis e acrescenta/edita as fórmulas que serão usadas para converter o lixo inserido em créditos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7692100"/>
                  </a:ext>
                </a:extLst>
              </a:tr>
              <a:tr h="641304">
                <a:tc vMerge="1">
                  <a:txBody>
                    <a:bodyPr/>
                    <a:lstStyle/>
                    <a:p>
                      <a:pPr algn="just"/>
                      <a:endParaRPr lang="pt-PT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600" dirty="0">
                          <a:solidFill>
                            <a:schemeClr val="tx2"/>
                          </a:solidFill>
                        </a:rPr>
                        <a:t>Empresas de PRR*</a:t>
                      </a:r>
                    </a:p>
                    <a:p>
                      <a:pPr algn="l"/>
                      <a:endParaRPr lang="pt-PT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600" dirty="0"/>
                        <a:t>Entrega do lixo recolhido, para processamento e reaproveitamento.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9014893"/>
                  </a:ext>
                </a:extLst>
              </a:tr>
              <a:tr h="492713">
                <a:tc>
                  <a:txBody>
                    <a:bodyPr/>
                    <a:lstStyle/>
                    <a:p>
                      <a:pPr algn="just"/>
                      <a:r>
                        <a:rPr lang="pt-PT" sz="1600" dirty="0" err="1">
                          <a:solidFill>
                            <a:schemeClr val="bg1"/>
                          </a:solidFill>
                        </a:rPr>
                        <a:t>Enabling</a:t>
                      </a:r>
                      <a:r>
                        <a:rPr lang="pt-PT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pt-PT" sz="1600" dirty="0" err="1">
                          <a:solidFill>
                            <a:schemeClr val="bg1"/>
                          </a:solidFill>
                        </a:rPr>
                        <a:t>Systems</a:t>
                      </a:r>
                      <a:endParaRPr lang="pt-PT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600" dirty="0"/>
                        <a:t>Internet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PT" sz="1600" dirty="0"/>
                        <a:t>A conexão a internet será utilizada para que o utilizador tenha acesso à aplicação.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316266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2BCFA8C2-605F-DD46-90E5-B3018E10E16F}"/>
              </a:ext>
            </a:extLst>
          </p:cNvPr>
          <p:cNvSpPr txBox="1"/>
          <p:nvPr/>
        </p:nvSpPr>
        <p:spPr>
          <a:xfrm>
            <a:off x="361071" y="5888829"/>
            <a:ext cx="428617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 dirty="0">
                <a:solidFill>
                  <a:schemeClr val="bg2">
                    <a:lumMod val="10000"/>
                  </a:schemeClr>
                </a:solidFill>
              </a:rPr>
              <a:t>*Empresas de Processamento, Reutilização e Reaproveitamento </a:t>
            </a:r>
          </a:p>
        </p:txBody>
      </p:sp>
    </p:spTree>
    <p:extLst>
      <p:ext uri="{BB962C8B-B14F-4D97-AF65-F5344CB8AC3E}">
        <p14:creationId xmlns:p14="http://schemas.microsoft.com/office/powerpoint/2010/main" val="1705785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B1D74D-7F5F-8845-A524-3C9FFB3CFB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sz="3200" dirty="0"/>
              <a:t>Modelo de Casos de Utilização do sistema SAFE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34C09D7-67C5-DE41-9E39-DE4898959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0B4974E-2D6B-8D45-BD08-58A578723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854" y="795544"/>
            <a:ext cx="7038292" cy="583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96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F72D05-2751-C44A-AFDB-F41DC2516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241" y="231714"/>
            <a:ext cx="9516107" cy="608465"/>
          </a:xfrm>
        </p:spPr>
        <p:txBody>
          <a:bodyPr/>
          <a:lstStyle/>
          <a:p>
            <a:r>
              <a:rPr lang="pt-PT" sz="4000" dirty="0"/>
              <a:t>Modelo de Domínio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0A5F32D-6B92-4F48-913C-87043A0E3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93BF6C6-5980-4746-9A97-71641F6DA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697" y="840179"/>
            <a:ext cx="7836606" cy="597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16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C5347-8F4D-469F-8F89-C48630ED1B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241" y="231714"/>
            <a:ext cx="9516107" cy="523220"/>
          </a:xfrm>
        </p:spPr>
        <p:txBody>
          <a:bodyPr/>
          <a:lstStyle/>
          <a:p>
            <a:r>
              <a:rPr lang="pt-PT" sz="4000" dirty="0"/>
              <a:t>Matriz de CRUD</a:t>
            </a:r>
            <a:endParaRPr lang="en-US" sz="4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501536-06EE-4E6E-8FC8-B43B2DB2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19</a:t>
            </a:fld>
            <a:endParaRPr lang="en-US" dirty="0"/>
          </a:p>
        </p:txBody>
      </p:sp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C1D90599-9729-FB4C-AD97-76DC764F07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810051"/>
              </p:ext>
            </p:extLst>
          </p:nvPr>
        </p:nvGraphicFramePr>
        <p:xfrm>
          <a:off x="1281952" y="1084730"/>
          <a:ext cx="9516105" cy="516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208">
                  <a:extLst>
                    <a:ext uri="{9D8B030D-6E8A-4147-A177-3AD203B41FA5}">
                      <a16:colId xmlns:a16="http://schemas.microsoft.com/office/drawing/2014/main" val="2022732459"/>
                    </a:ext>
                  </a:extLst>
                </a:gridCol>
                <a:gridCol w="1553583">
                  <a:extLst>
                    <a:ext uri="{9D8B030D-6E8A-4147-A177-3AD203B41FA5}">
                      <a16:colId xmlns:a16="http://schemas.microsoft.com/office/drawing/2014/main" val="96284042"/>
                    </a:ext>
                  </a:extLst>
                </a:gridCol>
                <a:gridCol w="1790771">
                  <a:extLst>
                    <a:ext uri="{9D8B030D-6E8A-4147-A177-3AD203B41FA5}">
                      <a16:colId xmlns:a16="http://schemas.microsoft.com/office/drawing/2014/main" val="2783387211"/>
                    </a:ext>
                  </a:extLst>
                </a:gridCol>
                <a:gridCol w="1987626">
                  <a:extLst>
                    <a:ext uri="{9D8B030D-6E8A-4147-A177-3AD203B41FA5}">
                      <a16:colId xmlns:a16="http://schemas.microsoft.com/office/drawing/2014/main" val="3045514810"/>
                    </a:ext>
                  </a:extLst>
                </a:gridCol>
                <a:gridCol w="1593917">
                  <a:extLst>
                    <a:ext uri="{9D8B030D-6E8A-4147-A177-3AD203B41FA5}">
                      <a16:colId xmlns:a16="http://schemas.microsoft.com/office/drawing/2014/main" val="3264456442"/>
                    </a:ext>
                  </a:extLst>
                </a:gridCol>
              </a:tblGrid>
              <a:tr h="1029436">
                <a:tc>
                  <a:txBody>
                    <a:bodyPr/>
                    <a:lstStyle/>
                    <a:p>
                      <a:endParaRPr lang="pt-P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Utilizadores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Empresa de Recolha do lixo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Sistema Operativo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 err="1"/>
                        <a:t>Admin</a:t>
                      </a:r>
                      <a:r>
                        <a:rPr lang="pt-PT" sz="1200" dirty="0"/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7691344"/>
                  </a:ext>
                </a:extLst>
              </a:tr>
              <a:tr h="519533"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Criar perfil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CU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CRUD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317819"/>
                  </a:ext>
                </a:extLst>
              </a:tr>
              <a:tr h="494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dirty="0"/>
                        <a:t>Quantidade de lixo recolhido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CU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dirty="0"/>
                        <a:t>CRUD</a:t>
                      </a:r>
                    </a:p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9409957"/>
                  </a:ext>
                </a:extLst>
              </a:tr>
              <a:tr h="519533"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Quantidade de Créditos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dirty="0"/>
                        <a:t>CRUD</a:t>
                      </a:r>
                    </a:p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6223507"/>
                  </a:ext>
                </a:extLst>
              </a:tr>
              <a:tr h="519533"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ID cliente (Qr </a:t>
                      </a:r>
                      <a:r>
                        <a:rPr lang="pt-PT" sz="1200" dirty="0" err="1"/>
                        <a:t>code</a:t>
                      </a:r>
                      <a:r>
                        <a:rPr lang="pt-PT" sz="12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dirty="0"/>
                        <a:t>CRUD</a:t>
                      </a:r>
                    </a:p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01886"/>
                  </a:ext>
                </a:extLst>
              </a:tr>
              <a:tr h="519533"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Horário de recolha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CUD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dirty="0"/>
                        <a:t>CRUD</a:t>
                      </a:r>
                    </a:p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8510674"/>
                  </a:ext>
                </a:extLst>
              </a:tr>
              <a:tr h="519533"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Conversor de Créditos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dirty="0"/>
                        <a:t>CRUD</a:t>
                      </a:r>
                    </a:p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9199402"/>
                  </a:ext>
                </a:extLst>
              </a:tr>
              <a:tr h="519533"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Validade dos Créditos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CRUD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9366413"/>
                  </a:ext>
                </a:extLst>
              </a:tr>
              <a:tr h="519533"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Recompensas por créditos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200" dirty="0"/>
                        <a:t>RU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dirty="0"/>
                        <a:t>CRUD</a:t>
                      </a:r>
                    </a:p>
                    <a:p>
                      <a:pPr algn="ctr"/>
                      <a:endParaRPr lang="pt-PT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4572808"/>
                  </a:ext>
                </a:extLst>
              </a:tr>
            </a:tbl>
          </a:graphicData>
        </a:graphic>
      </p:graphicFrame>
      <p:cxnSp>
        <p:nvCxnSpPr>
          <p:cNvPr id="6" name="Conexão Reta 5">
            <a:extLst>
              <a:ext uri="{FF2B5EF4-FFF2-40B4-BE49-F238E27FC236}">
                <a16:creationId xmlns:a16="http://schemas.microsoft.com/office/drawing/2014/main" id="{01658B86-0C68-9344-97ED-1D83FB38D402}"/>
              </a:ext>
            </a:extLst>
          </p:cNvPr>
          <p:cNvCxnSpPr/>
          <p:nvPr/>
        </p:nvCxnSpPr>
        <p:spPr>
          <a:xfrm>
            <a:off x="1281952" y="1084730"/>
            <a:ext cx="2581836" cy="10219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BA9D73DB-2EE6-9340-81D2-BA092CD3EBF1}"/>
              </a:ext>
            </a:extLst>
          </p:cNvPr>
          <p:cNvSpPr txBox="1"/>
          <p:nvPr/>
        </p:nvSpPr>
        <p:spPr>
          <a:xfrm>
            <a:off x="2241177" y="1140717"/>
            <a:ext cx="1622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</a:rPr>
              <a:t>Grupos de atores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2B5BF4A-DFCB-A249-ABD5-434308F71CBC}"/>
              </a:ext>
            </a:extLst>
          </p:cNvPr>
          <p:cNvSpPr txBox="1"/>
          <p:nvPr/>
        </p:nvSpPr>
        <p:spPr>
          <a:xfrm>
            <a:off x="1281952" y="1583486"/>
            <a:ext cx="1295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</a:rPr>
              <a:t>Componentes de Software</a:t>
            </a:r>
          </a:p>
        </p:txBody>
      </p:sp>
    </p:spTree>
    <p:extLst>
      <p:ext uri="{BB962C8B-B14F-4D97-AF65-F5344CB8AC3E}">
        <p14:creationId xmlns:p14="http://schemas.microsoft.com/office/powerpoint/2010/main" val="1587656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Equipa de projecto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Apresentação das competência da Ana Cristina</a:t>
            </a:r>
          </a:p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Imagem 8" descr="Uma imagem com pessoa, sorriso, pose&#10;&#10;Descrição gerada automaticamente">
            <a:extLst>
              <a:ext uri="{FF2B5EF4-FFF2-40B4-BE49-F238E27FC236}">
                <a16:creationId xmlns:a16="http://schemas.microsoft.com/office/drawing/2014/main" id="{2CA89072-9E5E-4E42-915D-7BFCC39AD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8" y="1760220"/>
            <a:ext cx="1917374" cy="2400886"/>
          </a:xfrm>
          <a:prstGeom prst="rect">
            <a:avLst/>
          </a:prstGeom>
        </p:spPr>
      </p:pic>
      <p:graphicFrame>
        <p:nvGraphicFramePr>
          <p:cNvPr id="11" name="Text Placeholder 3">
            <a:extLst>
              <a:ext uri="{FF2B5EF4-FFF2-40B4-BE49-F238E27FC236}">
                <a16:creationId xmlns:a16="http://schemas.microsoft.com/office/drawing/2014/main" id="{19290B0D-5333-463C-B5C1-06A39B951A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7457095"/>
              </p:ext>
            </p:extLst>
          </p:nvPr>
        </p:nvGraphicFramePr>
        <p:xfrm>
          <a:off x="2447296" y="1525604"/>
          <a:ext cx="9516106" cy="3563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856208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>
            <a:extLst>
              <a:ext uri="{FF2B5EF4-FFF2-40B4-BE49-F238E27FC236}">
                <a16:creationId xmlns:a16="http://schemas.microsoft.com/office/drawing/2014/main" id="{C5640748-D6F3-5242-ACB6-052BF580F316}"/>
              </a:ext>
            </a:extLst>
          </p:cNvPr>
          <p:cNvSpPr/>
          <p:nvPr/>
        </p:nvSpPr>
        <p:spPr>
          <a:xfrm>
            <a:off x="2337964" y="4989272"/>
            <a:ext cx="8866094" cy="15844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0DC0DAB-E24C-2D4E-B3CC-6AAA8640716F}"/>
              </a:ext>
            </a:extLst>
          </p:cNvPr>
          <p:cNvSpPr/>
          <p:nvPr/>
        </p:nvSpPr>
        <p:spPr>
          <a:xfrm>
            <a:off x="2343751" y="3019377"/>
            <a:ext cx="8866094" cy="19098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C5347-8F4D-469F-8F89-C48630ED1B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241" y="231714"/>
            <a:ext cx="9516107" cy="581798"/>
          </a:xfrm>
        </p:spPr>
        <p:txBody>
          <a:bodyPr/>
          <a:lstStyle/>
          <a:p>
            <a:r>
              <a:rPr lang="pt-PT" sz="4000" dirty="0"/>
              <a:t>Diagrama de Blocos</a:t>
            </a:r>
            <a:endParaRPr lang="en-US" sz="4000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2509216-3294-644E-A540-864BB8F89ACC}"/>
              </a:ext>
            </a:extLst>
          </p:cNvPr>
          <p:cNvSpPr/>
          <p:nvPr/>
        </p:nvSpPr>
        <p:spPr>
          <a:xfrm>
            <a:off x="2343751" y="1042511"/>
            <a:ext cx="8866094" cy="19098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501536-06EE-4E6E-8FC8-B43B2DB2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Lata 2">
            <a:extLst>
              <a:ext uri="{FF2B5EF4-FFF2-40B4-BE49-F238E27FC236}">
                <a16:creationId xmlns:a16="http://schemas.microsoft.com/office/drawing/2014/main" id="{9C1E0CC9-8B03-354F-B1E5-6A37BD49E27B}"/>
              </a:ext>
            </a:extLst>
          </p:cNvPr>
          <p:cNvSpPr/>
          <p:nvPr/>
        </p:nvSpPr>
        <p:spPr>
          <a:xfrm>
            <a:off x="8056598" y="5668297"/>
            <a:ext cx="1999130" cy="804139"/>
          </a:xfrm>
          <a:prstGeom prst="can">
            <a:avLst>
              <a:gd name="adj" fmla="val 227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/>
              <a:t>ID do Cliente</a:t>
            </a:r>
          </a:p>
        </p:txBody>
      </p:sp>
      <p:sp>
        <p:nvSpPr>
          <p:cNvPr id="6" name="Lata 5">
            <a:extLst>
              <a:ext uri="{FF2B5EF4-FFF2-40B4-BE49-F238E27FC236}">
                <a16:creationId xmlns:a16="http://schemas.microsoft.com/office/drawing/2014/main" id="{6AAC3167-5026-304C-86FE-59F229B52F6F}"/>
              </a:ext>
            </a:extLst>
          </p:cNvPr>
          <p:cNvSpPr/>
          <p:nvPr/>
        </p:nvSpPr>
        <p:spPr>
          <a:xfrm>
            <a:off x="5833915" y="5668298"/>
            <a:ext cx="1999131" cy="8041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/>
              <a:t>Quantidade de lixo recolhido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CC1AC2D-5545-9B46-9832-FF2D3D7E483A}"/>
              </a:ext>
            </a:extLst>
          </p:cNvPr>
          <p:cNvSpPr/>
          <p:nvPr/>
        </p:nvSpPr>
        <p:spPr>
          <a:xfrm>
            <a:off x="2675448" y="1248697"/>
            <a:ext cx="2391424" cy="633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200" dirty="0"/>
              <a:t>Interface do Registo da quantidade de lixo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AC7F8914-9C4D-0F43-B4D1-E5906C3419B3}"/>
              </a:ext>
            </a:extLst>
          </p:cNvPr>
          <p:cNvSpPr/>
          <p:nvPr/>
        </p:nvSpPr>
        <p:spPr>
          <a:xfrm>
            <a:off x="5154187" y="1248695"/>
            <a:ext cx="2391424" cy="6337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200" dirty="0"/>
              <a:t>Interface de Dados do Utilizador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80C6F07-8B24-7F41-864A-B5DB22452005}"/>
              </a:ext>
            </a:extLst>
          </p:cNvPr>
          <p:cNvSpPr/>
          <p:nvPr/>
        </p:nvSpPr>
        <p:spPr>
          <a:xfrm rot="16200000" flipH="1">
            <a:off x="9457048" y="2595853"/>
            <a:ext cx="3519055" cy="824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/>
              <a:t>Módulo de Autenticação (AAA)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6582AE51-6242-9F44-AB4B-5EA9C19EEBF9}"/>
              </a:ext>
            </a:extLst>
          </p:cNvPr>
          <p:cNvSpPr/>
          <p:nvPr/>
        </p:nvSpPr>
        <p:spPr>
          <a:xfrm>
            <a:off x="7632926" y="1248697"/>
            <a:ext cx="2391424" cy="633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200" dirty="0"/>
              <a:t>Interface de Consulta dos créditos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1D74C15-64A3-234B-865F-112DAF82E36F}"/>
              </a:ext>
            </a:extLst>
          </p:cNvPr>
          <p:cNvSpPr/>
          <p:nvPr/>
        </p:nvSpPr>
        <p:spPr>
          <a:xfrm>
            <a:off x="3863832" y="2171700"/>
            <a:ext cx="2391424" cy="633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200" dirty="0"/>
              <a:t>Interface de levantamentos de créditos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20AA57B8-9124-634B-AFFA-2DE30184C077}"/>
              </a:ext>
            </a:extLst>
          </p:cNvPr>
          <p:cNvSpPr/>
          <p:nvPr/>
        </p:nvSpPr>
        <p:spPr>
          <a:xfrm>
            <a:off x="6664739" y="2171701"/>
            <a:ext cx="2391424" cy="633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200" dirty="0"/>
              <a:t>Interface de Informações ao Cliente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7F4A591-2E20-E046-98D4-E102DABBEFA9}"/>
              </a:ext>
            </a:extLst>
          </p:cNvPr>
          <p:cNvSpPr/>
          <p:nvPr/>
        </p:nvSpPr>
        <p:spPr>
          <a:xfrm>
            <a:off x="2675448" y="5077040"/>
            <a:ext cx="8316066" cy="44888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/>
              <a:t>SGBD – Sistema de Gerência de Base de Dados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B2F5CECB-E7C6-0B45-AEA4-21D1A3B77584}"/>
              </a:ext>
            </a:extLst>
          </p:cNvPr>
          <p:cNvSpPr/>
          <p:nvPr/>
        </p:nvSpPr>
        <p:spPr>
          <a:xfrm>
            <a:off x="2675448" y="3094709"/>
            <a:ext cx="7252440" cy="16730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/>
          <a:lstStyle/>
          <a:p>
            <a:pPr algn="ctr"/>
            <a:r>
              <a:rPr lang="pt-PT" sz="1400" dirty="0"/>
              <a:t>Módulo Aplicação 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5CEB9F7-99A0-5847-9D2B-FB80B6DF8BCA}"/>
              </a:ext>
            </a:extLst>
          </p:cNvPr>
          <p:cNvSpPr/>
          <p:nvPr/>
        </p:nvSpPr>
        <p:spPr>
          <a:xfrm>
            <a:off x="2889134" y="3395920"/>
            <a:ext cx="2097695" cy="530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/>
              <a:t>Recompensas por créditos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3D053C6D-96FE-BC45-B076-AF5578C9918C}"/>
              </a:ext>
            </a:extLst>
          </p:cNvPr>
          <p:cNvSpPr/>
          <p:nvPr/>
        </p:nvSpPr>
        <p:spPr>
          <a:xfrm>
            <a:off x="5252820" y="3395920"/>
            <a:ext cx="2097695" cy="5387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/>
              <a:t>Identificação do Utilizador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C6B4F263-9EC8-2843-8C86-FA330BD1C92B}"/>
              </a:ext>
            </a:extLst>
          </p:cNvPr>
          <p:cNvSpPr/>
          <p:nvPr/>
        </p:nvSpPr>
        <p:spPr>
          <a:xfrm>
            <a:off x="7616506" y="3395920"/>
            <a:ext cx="2097695" cy="5387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PT" sz="1400" dirty="0"/>
              <a:t>Horários de Recolha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59F3A080-4ADB-44FD-9B69-8C91E310418C}"/>
              </a:ext>
            </a:extLst>
          </p:cNvPr>
          <p:cNvSpPr/>
          <p:nvPr/>
        </p:nvSpPr>
        <p:spPr>
          <a:xfrm>
            <a:off x="2889133" y="4043326"/>
            <a:ext cx="2097695" cy="530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/>
              <a:t>Conversor de Créditos</a:t>
            </a:r>
          </a:p>
        </p:txBody>
      </p:sp>
      <p:sp>
        <p:nvSpPr>
          <p:cNvPr id="23" name="Lata 5">
            <a:extLst>
              <a:ext uri="{FF2B5EF4-FFF2-40B4-BE49-F238E27FC236}">
                <a16:creationId xmlns:a16="http://schemas.microsoft.com/office/drawing/2014/main" id="{631D5757-09A5-4145-B8A1-6D649C631F92}"/>
              </a:ext>
            </a:extLst>
          </p:cNvPr>
          <p:cNvSpPr/>
          <p:nvPr/>
        </p:nvSpPr>
        <p:spPr>
          <a:xfrm>
            <a:off x="3611232" y="5668296"/>
            <a:ext cx="1999131" cy="8041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/>
              <a:t>Quantidade de Créditos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5DA389EE-62F7-4B92-8B24-9B8F32F23AFA}"/>
              </a:ext>
            </a:extLst>
          </p:cNvPr>
          <p:cNvSpPr/>
          <p:nvPr/>
        </p:nvSpPr>
        <p:spPr>
          <a:xfrm>
            <a:off x="7616506" y="4040538"/>
            <a:ext cx="2097695" cy="530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/>
              <a:t>Validade dos Créditos 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C4CB7870-52BB-4317-8B53-591FB5444C38}"/>
              </a:ext>
            </a:extLst>
          </p:cNvPr>
          <p:cNvSpPr/>
          <p:nvPr/>
        </p:nvSpPr>
        <p:spPr>
          <a:xfrm>
            <a:off x="5252819" y="4043327"/>
            <a:ext cx="2097695" cy="530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dirty="0"/>
              <a:t>Criar perfil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A9B802B-6380-C446-83AC-3A9960585CA8}"/>
              </a:ext>
            </a:extLst>
          </p:cNvPr>
          <p:cNvSpPr txBox="1"/>
          <p:nvPr/>
        </p:nvSpPr>
        <p:spPr>
          <a:xfrm>
            <a:off x="432068" y="1660812"/>
            <a:ext cx="201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Camada de Apresentação 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11BE460-53A5-FE42-AFC0-BE35A9B30FDC}"/>
              </a:ext>
            </a:extLst>
          </p:cNvPr>
          <p:cNvSpPr txBox="1"/>
          <p:nvPr/>
        </p:nvSpPr>
        <p:spPr>
          <a:xfrm>
            <a:off x="492746" y="5291148"/>
            <a:ext cx="1890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Camada de Dados 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F3CEE955-6040-1F45-AF52-3FE96A2514BA}"/>
              </a:ext>
            </a:extLst>
          </p:cNvPr>
          <p:cNvSpPr txBox="1"/>
          <p:nvPr/>
        </p:nvSpPr>
        <p:spPr>
          <a:xfrm>
            <a:off x="262061" y="3637563"/>
            <a:ext cx="2182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Camada de Lógica de Negócio</a:t>
            </a:r>
          </a:p>
        </p:txBody>
      </p:sp>
    </p:spTree>
    <p:extLst>
      <p:ext uri="{BB962C8B-B14F-4D97-AF65-F5344CB8AC3E}">
        <p14:creationId xmlns:p14="http://schemas.microsoft.com/office/powerpoint/2010/main" val="1868836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0F9C4-F4EF-4D14-AE50-840010EB7E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Sprint </a:t>
            </a:r>
            <a:r>
              <a:rPr lang="pt-PT" dirty="0" err="1"/>
              <a:t>Retrospective</a:t>
            </a:r>
            <a:endParaRPr lang="pt-P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FF6282-AB7A-415D-BB5A-9357C9280A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Sprint # (3/12/2021)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E28115-1C6F-4B3A-A49F-502A3558B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F19B481-5901-44DA-8048-313007DB8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2212287"/>
              </p:ext>
            </p:extLst>
          </p:nvPr>
        </p:nvGraphicFramePr>
        <p:xfrm>
          <a:off x="563526" y="1318662"/>
          <a:ext cx="10781414" cy="4687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0707">
                  <a:extLst>
                    <a:ext uri="{9D8B030D-6E8A-4147-A177-3AD203B41FA5}">
                      <a16:colId xmlns:a16="http://schemas.microsoft.com/office/drawing/2014/main" val="737064853"/>
                    </a:ext>
                  </a:extLst>
                </a:gridCol>
                <a:gridCol w="5390707">
                  <a:extLst>
                    <a:ext uri="{9D8B030D-6E8A-4147-A177-3AD203B41FA5}">
                      <a16:colId xmlns:a16="http://schemas.microsoft.com/office/drawing/2014/main" val="1973091912"/>
                    </a:ext>
                  </a:extLst>
                </a:gridCol>
              </a:tblGrid>
              <a:tr h="503653">
                <a:tc>
                  <a:txBody>
                    <a:bodyPr/>
                    <a:lstStyle/>
                    <a:p>
                      <a:pPr algn="just"/>
                      <a:r>
                        <a:rPr lang="pt-PT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Aspetos positivos - O que correu bem</a:t>
                      </a:r>
                      <a:endParaRPr lang="pt-PT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7C00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PT" sz="1800" b="0" i="0" kern="1200" noProof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Aspetos a melhorar</a:t>
                      </a:r>
                      <a:endParaRPr lang="pt-PT" noProof="0" dirty="0"/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7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900904"/>
                  </a:ext>
                </a:extLst>
              </a:tr>
              <a:tr h="1840098">
                <a:tc>
                  <a:txBody>
                    <a:bodyPr/>
                    <a:lstStyle/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pt-PT" sz="1400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A equipa trabalhou bem, houve muita comunicação entre os colegas. 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pt-PT" sz="1400" kern="12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É preciso melhorar bastante em gerir o tempo, uma vez que o trabalho foi feito em cima da hora, o que prejudicou o empenho do trabalho e o que podia ser melhorado mas não foi devido ao pouco tempo que sobrou</a:t>
                      </a: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5968583"/>
                  </a:ext>
                </a:extLst>
              </a:tr>
              <a:tr h="503653">
                <a:tc gridSpan="2">
                  <a:txBody>
                    <a:bodyPr/>
                    <a:lstStyle/>
                    <a:p>
                      <a:pPr marL="0" algn="just" defTabSz="914400" rtl="0" eaLnBrk="1" latinLnBrk="0" hangingPunct="1"/>
                      <a:r>
                        <a:rPr lang="pt-PT" sz="1800" b="0" i="0" kern="1200" noProof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Para o próximo sprint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7C0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pt-PT" sz="1800" b="0" i="0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32719"/>
                  </a:ext>
                </a:extLst>
              </a:tr>
              <a:tr h="1840098">
                <a:tc gridSpan="2"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pt-PT" sz="1400" kern="1200" noProof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Como este é o projeto final, não há </a:t>
                      </a:r>
                      <a:r>
                        <a:rPr lang="pt-PT" sz="1400" kern="1200" noProof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próximo sprint.</a:t>
                      </a:r>
                      <a:endParaRPr lang="pt-PT" sz="1400" kern="1200" noProof="0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 dirty="0"/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703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72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3532B4-4FF5-114E-A30D-528BFDE536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sz="8000" dirty="0"/>
              <a:t>FIM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FB6AFBE-07EE-A24A-AD49-88A5EDF65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0373" y="2857422"/>
            <a:ext cx="5801511" cy="1655762"/>
          </a:xfrm>
        </p:spPr>
        <p:txBody>
          <a:bodyPr/>
          <a:lstStyle/>
          <a:p>
            <a:r>
              <a:rPr lang="pt-PT" dirty="0"/>
              <a:t>Projeto SAFE</a:t>
            </a:r>
          </a:p>
          <a:p>
            <a:r>
              <a:rPr lang="pt-PT" dirty="0"/>
              <a:t>Inspirando </a:t>
            </a:r>
            <a:r>
              <a:rPr lang="pt-PT" dirty="0" err="1"/>
              <a:t>Sustenbilidade</a:t>
            </a:r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7138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Equipa de projecto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Apresentação das competência do Matheus Camargo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3</a:t>
            </a:fld>
            <a:endParaRPr lang="en-US" dirty="0"/>
          </a:p>
        </p:txBody>
      </p:sp>
      <p:graphicFrame>
        <p:nvGraphicFramePr>
          <p:cNvPr id="9" name="Text Placeholder 3">
            <a:extLst>
              <a:ext uri="{FF2B5EF4-FFF2-40B4-BE49-F238E27FC236}">
                <a16:creationId xmlns:a16="http://schemas.microsoft.com/office/drawing/2014/main" id="{A7FD4979-106F-C140-A682-798AF78B60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7529388"/>
              </p:ext>
            </p:extLst>
          </p:nvPr>
        </p:nvGraphicFramePr>
        <p:xfrm>
          <a:off x="2447296" y="1525604"/>
          <a:ext cx="9516106" cy="3563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7B7F4B96-04B7-4086-A029-812A2E5175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598" y="1525603"/>
            <a:ext cx="2046769" cy="264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384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Equipa de projecto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Apresentação das competência do João Marques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9" name="Text Placeholder 3">
            <a:extLst>
              <a:ext uri="{FF2B5EF4-FFF2-40B4-BE49-F238E27FC236}">
                <a16:creationId xmlns:a16="http://schemas.microsoft.com/office/drawing/2014/main" id="{A7FD4979-106F-C140-A682-798AF78B60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6364168"/>
              </p:ext>
            </p:extLst>
          </p:nvPr>
        </p:nvGraphicFramePr>
        <p:xfrm>
          <a:off x="2447296" y="1525604"/>
          <a:ext cx="9516106" cy="3563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Imagem 5" descr="Uma imagem com árvore, exterior, pessoa, homem&#10;&#10;Descrição gerada automaticamente">
            <a:extLst>
              <a:ext uri="{FF2B5EF4-FFF2-40B4-BE49-F238E27FC236}">
                <a16:creationId xmlns:a16="http://schemas.microsoft.com/office/drawing/2014/main" id="{5743A87C-CE10-4E41-8E82-27DBD9FD18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598" y="1525604"/>
            <a:ext cx="1944210" cy="259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224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Equipa de projecto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Apresentação das competência do Daniel Pereira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8" name="Text Placeholder 3">
            <a:extLst>
              <a:ext uri="{FF2B5EF4-FFF2-40B4-BE49-F238E27FC236}">
                <a16:creationId xmlns:a16="http://schemas.microsoft.com/office/drawing/2014/main" id="{7EEBA008-35C3-1249-92D7-80E9A879C7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1742049"/>
              </p:ext>
            </p:extLst>
          </p:nvPr>
        </p:nvGraphicFramePr>
        <p:xfrm>
          <a:off x="2447296" y="1525604"/>
          <a:ext cx="9516106" cy="3563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Imagem 3">
            <a:extLst>
              <a:ext uri="{FF2B5EF4-FFF2-40B4-BE49-F238E27FC236}">
                <a16:creationId xmlns:a16="http://schemas.microsoft.com/office/drawing/2014/main" id="{18B1C242-6DC6-BF4A-B01A-2318958ABE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598" y="1525604"/>
            <a:ext cx="1901925" cy="262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89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Equipa de projecto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Apresentação das competência do Henrique Carvalho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8" name="Text Placeholder 3">
            <a:extLst>
              <a:ext uri="{FF2B5EF4-FFF2-40B4-BE49-F238E27FC236}">
                <a16:creationId xmlns:a16="http://schemas.microsoft.com/office/drawing/2014/main" id="{2581DA9B-37FB-3645-9BB4-902AF458AE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0805735"/>
              </p:ext>
            </p:extLst>
          </p:nvPr>
        </p:nvGraphicFramePr>
        <p:xfrm>
          <a:off x="2447296" y="1525604"/>
          <a:ext cx="9516106" cy="3563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Imagem 5" descr="Uma imagem com parede, pessoa, interior, pose&#10;&#10;Descrição gerada automaticamente">
            <a:extLst>
              <a:ext uri="{FF2B5EF4-FFF2-40B4-BE49-F238E27FC236}">
                <a16:creationId xmlns:a16="http://schemas.microsoft.com/office/drawing/2014/main" id="{90198249-851A-40A0-B4F7-C09F4BB317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843" y="1525604"/>
            <a:ext cx="1765697" cy="263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14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Equipa de projecto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Apresentação das competência do </a:t>
            </a:r>
            <a:r>
              <a:rPr lang="pt-PT" dirty="0" err="1"/>
              <a:t>Jumilson</a:t>
            </a:r>
            <a:r>
              <a:rPr lang="pt-PT" dirty="0"/>
              <a:t> </a:t>
            </a:r>
            <a:r>
              <a:rPr lang="pt-PT" dirty="0" err="1"/>
              <a:t>Cambinda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8" name="Text Placeholder 3">
            <a:extLst>
              <a:ext uri="{FF2B5EF4-FFF2-40B4-BE49-F238E27FC236}">
                <a16:creationId xmlns:a16="http://schemas.microsoft.com/office/drawing/2014/main" id="{7EEBA008-35C3-1249-92D7-80E9A879C7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9505125"/>
              </p:ext>
            </p:extLst>
          </p:nvPr>
        </p:nvGraphicFramePr>
        <p:xfrm>
          <a:off x="2447296" y="1525604"/>
          <a:ext cx="9516106" cy="3563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agem 3">
            <a:extLst>
              <a:ext uri="{FF2B5EF4-FFF2-40B4-BE49-F238E27FC236}">
                <a16:creationId xmlns:a16="http://schemas.microsoft.com/office/drawing/2014/main" id="{3917B078-5429-7A49-BA68-776F824491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8598" y="1811618"/>
            <a:ext cx="2082524" cy="261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52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8FBC1-F725-4EC2-A062-85F736307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241" y="231714"/>
            <a:ext cx="9516107" cy="602676"/>
          </a:xfrm>
        </p:spPr>
        <p:txBody>
          <a:bodyPr/>
          <a:lstStyle/>
          <a:p>
            <a:r>
              <a:rPr lang="pt-PT" sz="4000" dirty="0"/>
              <a:t>Introdução</a:t>
            </a:r>
            <a:r>
              <a:rPr lang="pt-PT" sz="4400" dirty="0"/>
              <a:t> ao SAFE</a:t>
            </a:r>
            <a:endParaRPr lang="en-US" sz="4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5BBFE3-AF77-4EFB-B76D-DA4E19BF59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85732" y="1417320"/>
            <a:ext cx="8865806" cy="4606290"/>
          </a:xfrm>
        </p:spPr>
        <p:txBody>
          <a:bodyPr/>
          <a:lstStyle/>
          <a:p>
            <a:pPr algn="just"/>
            <a:r>
              <a:rPr lang="pt-PT" sz="1600" dirty="0"/>
              <a:t>O âmbito deste projeto é, através da recolha e reciclagem das garrafas de plástico, melhorar a qualidade da água, e por consequência, o habitat da vida marinha. Para incentivar este movimento, em troca de lixo reciclável, como garrafas de plástico, palhinhas, e em troca o cliente recebe créditos que pode depois descontar na conta da casa.</a:t>
            </a:r>
          </a:p>
          <a:p>
            <a:pPr algn="just"/>
            <a:r>
              <a:rPr lang="pt-PT" sz="1600" dirty="0"/>
              <a:t>Este projeto foi incentivado pela quantidade enorme de plástico presente no mar; de acordo com </a:t>
            </a:r>
            <a:r>
              <a:rPr lang="pt-PT" sz="1600" i="1" dirty="0"/>
              <a:t>Seas At Risk (2017) :</a:t>
            </a:r>
          </a:p>
          <a:p>
            <a:pPr lvl="1" algn="just"/>
            <a:r>
              <a:rPr lang="pt-PT" sz="1400" dirty="0"/>
              <a:t>Na União Europeia estão presentes:</a:t>
            </a:r>
          </a:p>
          <a:p>
            <a:pPr lvl="2" algn="just"/>
            <a:r>
              <a:rPr lang="pt-PT" sz="1050" dirty="0"/>
              <a:t>46 mil milhões de garrafas de plástico;</a:t>
            </a:r>
          </a:p>
          <a:p>
            <a:pPr lvl="2" algn="just"/>
            <a:r>
              <a:rPr lang="pt-PT" sz="1050" dirty="0"/>
              <a:t>16 mil milhões de copos de plástico;</a:t>
            </a:r>
          </a:p>
          <a:p>
            <a:pPr lvl="2" algn="just"/>
            <a:r>
              <a:rPr lang="pt-PT" sz="1050" dirty="0"/>
              <a:t>2,5 mil milhões de embalagens descartáveis do estilo </a:t>
            </a:r>
            <a:r>
              <a:rPr lang="pt-PT" sz="1050" dirty="0" err="1"/>
              <a:t>take-away</a:t>
            </a:r>
            <a:r>
              <a:rPr lang="pt-PT" sz="1050" dirty="0"/>
              <a:t>;</a:t>
            </a:r>
          </a:p>
          <a:p>
            <a:pPr lvl="2" algn="just"/>
            <a:r>
              <a:rPr lang="pt-PT" sz="1050" dirty="0"/>
              <a:t>36,4 mil milhões de palhinhas.</a:t>
            </a:r>
          </a:p>
          <a:p>
            <a:pPr lvl="1" algn="just"/>
            <a:r>
              <a:rPr lang="pt-PT" sz="1400" dirty="0">
                <a:hlinkClick r:id="rId3"/>
              </a:rPr>
              <a:t>Em Portugal</a:t>
            </a:r>
            <a:endParaRPr lang="pt-PT" sz="1400" dirty="0"/>
          </a:p>
          <a:p>
            <a:pPr lvl="2" algn="just"/>
            <a:r>
              <a:rPr lang="pt-PT" sz="1000" dirty="0"/>
              <a:t>721 milhões de garrafas de plástico;</a:t>
            </a:r>
          </a:p>
          <a:p>
            <a:pPr lvl="2" algn="just"/>
            <a:r>
              <a:rPr lang="pt-PT" sz="1000" dirty="0"/>
              <a:t>mil milhões de palhinhas;</a:t>
            </a:r>
          </a:p>
          <a:p>
            <a:pPr lvl="2" algn="just"/>
            <a:r>
              <a:rPr lang="pt-PT" sz="1000" dirty="0"/>
              <a:t>40 milhões de embalagens de descartáveis (take </a:t>
            </a:r>
            <a:r>
              <a:rPr lang="pt-PT" sz="1000" dirty="0" err="1"/>
              <a:t>away</a:t>
            </a:r>
            <a:r>
              <a:rPr lang="pt-PT" sz="1000" dirty="0"/>
              <a:t> ou </a:t>
            </a:r>
            <a:r>
              <a:rPr lang="pt-PT" sz="1000" dirty="0" err="1"/>
              <a:t>fast</a:t>
            </a:r>
            <a:r>
              <a:rPr lang="pt-PT" sz="1000" dirty="0"/>
              <a:t> </a:t>
            </a:r>
            <a:r>
              <a:rPr lang="pt-PT" sz="1000" dirty="0" err="1"/>
              <a:t>food</a:t>
            </a:r>
            <a:r>
              <a:rPr lang="pt-PT" sz="1000" dirty="0"/>
              <a:t>);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7CE0D-B55E-469F-AD86-227283414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8A66A5F-E9A5-854D-BE65-72584E8944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09" b="89968" l="3963" r="91768">
                        <a14:foregroundMark x1="36890" y1="74110" x2="36890" y2="74110"/>
                        <a14:foregroundMark x1="45122" y1="73786" x2="45122" y2="73786"/>
                        <a14:foregroundMark x1="50915" y1="73786" x2="50915" y2="73786"/>
                        <a14:foregroundMark x1="6098" y1="81877" x2="20122" y2="82201"/>
                        <a14:foregroundMark x1="20122" y1="82201" x2="49695" y2="80583"/>
                        <a14:foregroundMark x1="49695" y1="80583" x2="64329" y2="80583"/>
                        <a14:foregroundMark x1="64329" y1="80583" x2="87805" y2="78317"/>
                        <a14:foregroundMark x1="92073" y1="83495" x2="6098" y2="84466"/>
                        <a14:foregroundMark x1="91463" y1="80259" x2="88415" y2="81877"/>
                        <a14:foregroundMark x1="3963" y1="81230" x2="45732" y2="82201"/>
                        <a14:foregroundMark x1="45732" y1="82201" x2="53049" y2="81877"/>
                        <a14:foregroundMark x1="44512" y1="73463" x2="44512" y2="73463"/>
                        <a14:foregroundMark x1="47256" y1="74757" x2="43293" y2="73786"/>
                        <a14:foregroundMark x1="45427" y1="73463" x2="43598" y2="71845"/>
                        <a14:foregroundMark x1="38720" y1="69579" x2="34756" y2="72816"/>
                        <a14:foregroundMark x1="37805" y1="67961" x2="50305" y2="74434"/>
                        <a14:foregroundMark x1="50305" y1="74434" x2="64024" y2="74434"/>
                        <a14:foregroundMark x1="64024" y1="74434" x2="51220" y2="67638"/>
                        <a14:foregroundMark x1="51220" y1="67638" x2="35976" y2="67314"/>
                        <a14:foregroundMark x1="52744" y1="68932" x2="64939" y2="69256"/>
                        <a14:foregroundMark x1="63415" y1="69256" x2="64024" y2="74757"/>
                        <a14:foregroundMark x1="32622" y1="69579" x2="32317" y2="73786"/>
                      </a14:backgroundRemoval>
                    </a14:imgEffect>
                  </a14:imgLayer>
                </a14:imgProps>
              </a:ext>
            </a:extLst>
          </a:blip>
          <a:srcRect l="4684" t="10339" r="5049" b="10568"/>
          <a:stretch/>
        </p:blipFill>
        <p:spPr>
          <a:xfrm>
            <a:off x="8084379" y="3429000"/>
            <a:ext cx="3784357" cy="3123815"/>
          </a:xfrm>
          <a:prstGeom prst="rect">
            <a:avLst/>
          </a:prstGeom>
        </p:spPr>
      </p:pic>
      <p:pic>
        <p:nvPicPr>
          <p:cNvPr id="1026" name="Picture 2" descr="O fotógrafo libertou esta cegonha de um saco de plástico em num aterro sanitário em Espanha. ...">
            <a:extLst>
              <a:ext uri="{FF2B5EF4-FFF2-40B4-BE49-F238E27FC236}">
                <a16:creationId xmlns:a16="http://schemas.microsoft.com/office/drawing/2014/main" id="{85265003-EAF7-B74A-9ABC-A4C43884D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62" y="1417320"/>
            <a:ext cx="3045270" cy="4606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892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8FBC1-F725-4EC2-A062-85F736307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241" y="231714"/>
            <a:ext cx="9516107" cy="602676"/>
          </a:xfrm>
        </p:spPr>
        <p:txBody>
          <a:bodyPr/>
          <a:lstStyle/>
          <a:p>
            <a:r>
              <a:rPr lang="pt-PT" sz="4000" dirty="0"/>
              <a:t>Como funciona?</a:t>
            </a:r>
            <a:endParaRPr lang="en-US" sz="4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7CE0D-B55E-469F-AD86-227283414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69E3-F7C2-0343-AD03-CE704401D5F1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27" name="Gráfico 26" descr="Lixo com preenchimento sólido">
            <a:extLst>
              <a:ext uri="{FF2B5EF4-FFF2-40B4-BE49-F238E27FC236}">
                <a16:creationId xmlns:a16="http://schemas.microsoft.com/office/drawing/2014/main" id="{BA627BC4-16DE-E74A-BF1C-F1384A361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10504" y="2050122"/>
            <a:ext cx="352196" cy="352196"/>
          </a:xfrm>
          <a:prstGeom prst="rect">
            <a:avLst/>
          </a:prstGeom>
        </p:spPr>
      </p:pic>
      <p:pic>
        <p:nvPicPr>
          <p:cNvPr id="28" name="Gráfico 27" descr="Homem com preenchimento sólido">
            <a:extLst>
              <a:ext uri="{FF2B5EF4-FFF2-40B4-BE49-F238E27FC236}">
                <a16:creationId xmlns:a16="http://schemas.microsoft.com/office/drawing/2014/main" id="{8435A48D-D0A4-C741-AEE4-42F01D2988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4156" y="1823385"/>
            <a:ext cx="589097" cy="578933"/>
          </a:xfrm>
          <a:prstGeom prst="rect">
            <a:avLst/>
          </a:prstGeom>
        </p:spPr>
      </p:pic>
      <p:pic>
        <p:nvPicPr>
          <p:cNvPr id="29" name="Gráfico 28" descr="Arquitetura moderna com preenchimento sólido">
            <a:extLst>
              <a:ext uri="{FF2B5EF4-FFF2-40B4-BE49-F238E27FC236}">
                <a16:creationId xmlns:a16="http://schemas.microsoft.com/office/drawing/2014/main" id="{355A9CB6-266E-274C-936C-009F2CA0C3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28093" y="1773126"/>
            <a:ext cx="1215811" cy="1215811"/>
          </a:xfrm>
          <a:prstGeom prst="rect">
            <a:avLst/>
          </a:prstGeom>
        </p:spPr>
      </p:pic>
      <p:sp>
        <p:nvSpPr>
          <p:cNvPr id="30" name="Forma Livre 29">
            <a:extLst>
              <a:ext uri="{FF2B5EF4-FFF2-40B4-BE49-F238E27FC236}">
                <a16:creationId xmlns:a16="http://schemas.microsoft.com/office/drawing/2014/main" id="{5B6144F9-9C3A-C246-8367-AAD0F7B0B03E}"/>
              </a:ext>
            </a:extLst>
          </p:cNvPr>
          <p:cNvSpPr/>
          <p:nvPr/>
        </p:nvSpPr>
        <p:spPr>
          <a:xfrm>
            <a:off x="3903993" y="3777088"/>
            <a:ext cx="458023" cy="851478"/>
          </a:xfrm>
          <a:custGeom>
            <a:avLst/>
            <a:gdLst>
              <a:gd name="connsiteX0" fmla="*/ 640261 w 693616"/>
              <a:gd name="connsiteY0" fmla="*/ 0 h 1227166"/>
              <a:gd name="connsiteX1" fmla="*/ 53355 w 693616"/>
              <a:gd name="connsiteY1" fmla="*/ 0 h 1227166"/>
              <a:gd name="connsiteX2" fmla="*/ 0 w 693616"/>
              <a:gd name="connsiteY2" fmla="*/ 53355 h 1227166"/>
              <a:gd name="connsiteX3" fmla="*/ 0 w 693616"/>
              <a:gd name="connsiteY3" fmla="*/ 1173812 h 1227166"/>
              <a:gd name="connsiteX4" fmla="*/ 53355 w 693616"/>
              <a:gd name="connsiteY4" fmla="*/ 1227167 h 1227166"/>
              <a:gd name="connsiteX5" fmla="*/ 640261 w 693616"/>
              <a:gd name="connsiteY5" fmla="*/ 1227167 h 1227166"/>
              <a:gd name="connsiteX6" fmla="*/ 693616 w 693616"/>
              <a:gd name="connsiteY6" fmla="*/ 1173812 h 1227166"/>
              <a:gd name="connsiteX7" fmla="*/ 693616 w 693616"/>
              <a:gd name="connsiteY7" fmla="*/ 53355 h 1227166"/>
              <a:gd name="connsiteX8" fmla="*/ 640261 w 693616"/>
              <a:gd name="connsiteY8" fmla="*/ 0 h 1227166"/>
              <a:gd name="connsiteX9" fmla="*/ 300122 w 693616"/>
              <a:gd name="connsiteY9" fmla="*/ 53355 h 1227166"/>
              <a:gd name="connsiteX10" fmla="*/ 393494 w 693616"/>
              <a:gd name="connsiteY10" fmla="*/ 53355 h 1227166"/>
              <a:gd name="connsiteX11" fmla="*/ 413502 w 693616"/>
              <a:gd name="connsiteY11" fmla="*/ 73363 h 1227166"/>
              <a:gd name="connsiteX12" fmla="*/ 393494 w 693616"/>
              <a:gd name="connsiteY12" fmla="*/ 93371 h 1227166"/>
              <a:gd name="connsiteX13" fmla="*/ 300122 w 693616"/>
              <a:gd name="connsiteY13" fmla="*/ 93371 h 1227166"/>
              <a:gd name="connsiteX14" fmla="*/ 280114 w 693616"/>
              <a:gd name="connsiteY14" fmla="*/ 73363 h 1227166"/>
              <a:gd name="connsiteX15" fmla="*/ 300122 w 693616"/>
              <a:gd name="connsiteY15" fmla="*/ 53355 h 1227166"/>
              <a:gd name="connsiteX16" fmla="*/ 640261 w 693616"/>
              <a:gd name="connsiteY16" fmla="*/ 1080441 h 1227166"/>
              <a:gd name="connsiteX17" fmla="*/ 53355 w 693616"/>
              <a:gd name="connsiteY17" fmla="*/ 1080441 h 1227166"/>
              <a:gd name="connsiteX18" fmla="*/ 53355 w 693616"/>
              <a:gd name="connsiteY18" fmla="*/ 146726 h 1227166"/>
              <a:gd name="connsiteX19" fmla="*/ 640261 w 693616"/>
              <a:gd name="connsiteY19" fmla="*/ 146726 h 1227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93616" h="1227166">
                <a:moveTo>
                  <a:pt x="640261" y="0"/>
                </a:moveTo>
                <a:lnTo>
                  <a:pt x="53355" y="0"/>
                </a:lnTo>
                <a:cubicBezTo>
                  <a:pt x="23924" y="88"/>
                  <a:pt x="88" y="23924"/>
                  <a:pt x="0" y="53355"/>
                </a:cubicBezTo>
                <a:lnTo>
                  <a:pt x="0" y="1173812"/>
                </a:lnTo>
                <a:cubicBezTo>
                  <a:pt x="88" y="1203243"/>
                  <a:pt x="23924" y="1227079"/>
                  <a:pt x="53355" y="1227167"/>
                </a:cubicBezTo>
                <a:lnTo>
                  <a:pt x="640261" y="1227167"/>
                </a:lnTo>
                <a:cubicBezTo>
                  <a:pt x="669692" y="1227079"/>
                  <a:pt x="693528" y="1203243"/>
                  <a:pt x="693616" y="1173812"/>
                </a:cubicBezTo>
                <a:lnTo>
                  <a:pt x="693616" y="53355"/>
                </a:lnTo>
                <a:cubicBezTo>
                  <a:pt x="693528" y="23924"/>
                  <a:pt x="669692" y="88"/>
                  <a:pt x="640261" y="0"/>
                </a:cubicBezTo>
                <a:close/>
                <a:moveTo>
                  <a:pt x="300122" y="53355"/>
                </a:moveTo>
                <a:lnTo>
                  <a:pt x="393494" y="53355"/>
                </a:lnTo>
                <a:cubicBezTo>
                  <a:pt x="404544" y="53355"/>
                  <a:pt x="413502" y="62313"/>
                  <a:pt x="413502" y="73363"/>
                </a:cubicBezTo>
                <a:cubicBezTo>
                  <a:pt x="413502" y="84413"/>
                  <a:pt x="404544" y="93371"/>
                  <a:pt x="393494" y="93371"/>
                </a:cubicBezTo>
                <a:lnTo>
                  <a:pt x="300122" y="93371"/>
                </a:lnTo>
                <a:cubicBezTo>
                  <a:pt x="289073" y="93371"/>
                  <a:pt x="280114" y="84413"/>
                  <a:pt x="280114" y="73363"/>
                </a:cubicBezTo>
                <a:cubicBezTo>
                  <a:pt x="280114" y="62313"/>
                  <a:pt x="289073" y="53355"/>
                  <a:pt x="300122" y="53355"/>
                </a:cubicBezTo>
                <a:close/>
                <a:moveTo>
                  <a:pt x="640261" y="1080441"/>
                </a:moveTo>
                <a:lnTo>
                  <a:pt x="53355" y="1080441"/>
                </a:lnTo>
                <a:lnTo>
                  <a:pt x="53355" y="146726"/>
                </a:lnTo>
                <a:lnTo>
                  <a:pt x="640261" y="146726"/>
                </a:lnTo>
                <a:close/>
              </a:path>
            </a:pathLst>
          </a:custGeom>
          <a:solidFill>
            <a:srgbClr val="000000"/>
          </a:solidFill>
          <a:ln w="13295" cap="flat">
            <a:noFill/>
            <a:prstDash val="solid"/>
            <a:miter/>
          </a:ln>
        </p:spPr>
        <p:txBody>
          <a:bodyPr rtlCol="0" anchor="ctr"/>
          <a:lstStyle/>
          <a:p>
            <a:endParaRPr lang="pt-PT"/>
          </a:p>
        </p:txBody>
      </p:sp>
      <p:pic>
        <p:nvPicPr>
          <p:cNvPr id="31" name="Gráfico 30" descr="Camião de descargas com preenchimento sólido">
            <a:extLst>
              <a:ext uri="{FF2B5EF4-FFF2-40B4-BE49-F238E27FC236}">
                <a16:creationId xmlns:a16="http://schemas.microsoft.com/office/drawing/2014/main" id="{7830A247-D426-DA4E-B726-099141E62F5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17307" b="14666"/>
          <a:stretch/>
        </p:blipFill>
        <p:spPr>
          <a:xfrm>
            <a:off x="5701979" y="1169643"/>
            <a:ext cx="1424759" cy="969233"/>
          </a:xfrm>
          <a:prstGeom prst="rect">
            <a:avLst/>
          </a:prstGeom>
        </p:spPr>
      </p:pic>
      <p:cxnSp>
        <p:nvCxnSpPr>
          <p:cNvPr id="32" name="Conexão Curva 31">
            <a:extLst>
              <a:ext uri="{FF2B5EF4-FFF2-40B4-BE49-F238E27FC236}">
                <a16:creationId xmlns:a16="http://schemas.microsoft.com/office/drawing/2014/main" id="{1C6D049C-EACF-064D-BDA4-502FF9985464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1762700" y="1654260"/>
            <a:ext cx="3939279" cy="297127"/>
          </a:xfrm>
          <a:prstGeom prst="curvedConnector3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3" name="Gráfico 32" descr="Reciclar com preenchimento sólido">
            <a:extLst>
              <a:ext uri="{FF2B5EF4-FFF2-40B4-BE49-F238E27FC236}">
                <a16:creationId xmlns:a16="http://schemas.microsoft.com/office/drawing/2014/main" id="{E1144B1E-AE6C-2B45-A58D-EEE9C60C68A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778798" y="1088283"/>
            <a:ext cx="914400" cy="914400"/>
          </a:xfrm>
          <a:prstGeom prst="rect">
            <a:avLst/>
          </a:prstGeom>
        </p:spPr>
      </p:pic>
      <p:cxnSp>
        <p:nvCxnSpPr>
          <p:cNvPr id="35" name="Conexão Curva 34">
            <a:extLst>
              <a:ext uri="{FF2B5EF4-FFF2-40B4-BE49-F238E27FC236}">
                <a16:creationId xmlns:a16="http://schemas.microsoft.com/office/drawing/2014/main" id="{8127DA60-C1A3-5145-B0EA-B59C67138010}"/>
              </a:ext>
            </a:extLst>
          </p:cNvPr>
          <p:cNvCxnSpPr>
            <a:cxnSpLocks/>
          </p:cNvCxnSpPr>
          <p:nvPr/>
        </p:nvCxnSpPr>
        <p:spPr>
          <a:xfrm>
            <a:off x="3702909" y="1823385"/>
            <a:ext cx="1004570" cy="887652"/>
          </a:xfrm>
          <a:prstGeom prst="curvedConnector3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AF2D6704-FB3B-F445-AB4C-C79E3F6835CA}"/>
              </a:ext>
            </a:extLst>
          </p:cNvPr>
          <p:cNvGrpSpPr/>
          <p:nvPr/>
        </p:nvGrpSpPr>
        <p:grpSpPr>
          <a:xfrm>
            <a:off x="2033110" y="4208216"/>
            <a:ext cx="622463" cy="1166832"/>
            <a:chOff x="1091179" y="4198331"/>
            <a:chExt cx="825417" cy="1633514"/>
          </a:xfrm>
        </p:grpSpPr>
        <p:sp>
          <p:nvSpPr>
            <p:cNvPr id="37" name="Forma Livre 36">
              <a:extLst>
                <a:ext uri="{FF2B5EF4-FFF2-40B4-BE49-F238E27FC236}">
                  <a16:creationId xmlns:a16="http://schemas.microsoft.com/office/drawing/2014/main" id="{AE9AD95E-3594-5E4F-B7B8-EF5837C2AC6F}"/>
                </a:ext>
              </a:extLst>
            </p:cNvPr>
            <p:cNvSpPr/>
            <p:nvPr/>
          </p:nvSpPr>
          <p:spPr>
            <a:xfrm>
              <a:off x="1091179" y="4595256"/>
              <a:ext cx="637185" cy="1236589"/>
            </a:xfrm>
            <a:custGeom>
              <a:avLst/>
              <a:gdLst>
                <a:gd name="connsiteX0" fmla="*/ 526960 w 637185"/>
                <a:gd name="connsiteY0" fmla="*/ 765342 h 1236589"/>
                <a:gd name="connsiteX1" fmla="*/ 526960 w 637185"/>
                <a:gd name="connsiteY1" fmla="*/ 420629 h 1236589"/>
                <a:gd name="connsiteX2" fmla="*/ 634735 w 637185"/>
                <a:gd name="connsiteY2" fmla="*/ 45244 h 1236589"/>
                <a:gd name="connsiteX3" fmla="*/ 583854 w 637185"/>
                <a:gd name="connsiteY3" fmla="*/ 87 h 1236589"/>
                <a:gd name="connsiteX4" fmla="*/ 538697 w 637185"/>
                <a:gd name="connsiteY4" fmla="*/ 50968 h 1236589"/>
                <a:gd name="connsiteX5" fmla="*/ 451123 w 637185"/>
                <a:gd name="connsiteY5" fmla="*/ 360970 h 1236589"/>
                <a:gd name="connsiteX6" fmla="*/ 430280 w 637185"/>
                <a:gd name="connsiteY6" fmla="*/ 360970 h 1236589"/>
                <a:gd name="connsiteX7" fmla="*/ 384281 w 637185"/>
                <a:gd name="connsiteY7" fmla="*/ 368345 h 1236589"/>
                <a:gd name="connsiteX8" fmla="*/ 372833 w 637185"/>
                <a:gd name="connsiteY8" fmla="*/ 371824 h 1236589"/>
                <a:gd name="connsiteX9" fmla="*/ 48963 w 637185"/>
                <a:gd name="connsiteY9" fmla="*/ 683092 h 1236589"/>
                <a:gd name="connsiteX10" fmla="*/ 72652 w 637185"/>
                <a:gd name="connsiteY10" fmla="*/ 746864 h 1236589"/>
                <a:gd name="connsiteX11" fmla="*/ 136424 w 637185"/>
                <a:gd name="connsiteY11" fmla="*/ 723175 h 1236589"/>
                <a:gd name="connsiteX12" fmla="*/ 302175 w 637185"/>
                <a:gd name="connsiteY12" fmla="*/ 515032 h 1236589"/>
                <a:gd name="connsiteX13" fmla="*/ 302175 w 637185"/>
                <a:gd name="connsiteY13" fmla="*/ 815462 h 1236589"/>
                <a:gd name="connsiteX14" fmla="*/ 254877 w 637185"/>
                <a:gd name="connsiteY14" fmla="*/ 911212 h 1236589"/>
                <a:gd name="connsiteX15" fmla="*/ 50871 w 637185"/>
                <a:gd name="connsiteY15" fmla="*/ 897857 h 1236589"/>
                <a:gd name="connsiteX16" fmla="*/ 81 w 637185"/>
                <a:gd name="connsiteY16" fmla="*/ 943105 h 1236589"/>
                <a:gd name="connsiteX17" fmla="*/ 44586 w 637185"/>
                <a:gd name="connsiteY17" fmla="*/ 993847 h 1236589"/>
                <a:gd name="connsiteX18" fmla="*/ 280611 w 637185"/>
                <a:gd name="connsiteY18" fmla="*/ 1009319 h 1236589"/>
                <a:gd name="connsiteX19" fmla="*/ 283817 w 637185"/>
                <a:gd name="connsiteY19" fmla="*/ 1009415 h 1236589"/>
                <a:gd name="connsiteX20" fmla="*/ 326914 w 637185"/>
                <a:gd name="connsiteY20" fmla="*/ 982624 h 1236589"/>
                <a:gd name="connsiteX21" fmla="*/ 422007 w 637185"/>
                <a:gd name="connsiteY21" fmla="*/ 790226 h 1236589"/>
                <a:gd name="connsiteX22" fmla="*/ 539739 w 637185"/>
                <a:gd name="connsiteY22" fmla="*/ 929394 h 1236589"/>
                <a:gd name="connsiteX23" fmla="*/ 521701 w 637185"/>
                <a:gd name="connsiteY23" fmla="*/ 1185155 h 1236589"/>
                <a:gd name="connsiteX24" fmla="*/ 566290 w 637185"/>
                <a:gd name="connsiteY24" fmla="*/ 1236461 h 1236589"/>
                <a:gd name="connsiteX25" fmla="*/ 569721 w 637185"/>
                <a:gd name="connsiteY25" fmla="*/ 1236589 h 1236589"/>
                <a:gd name="connsiteX26" fmla="*/ 617644 w 637185"/>
                <a:gd name="connsiteY26" fmla="*/ 1191873 h 1236589"/>
                <a:gd name="connsiteX27" fmla="*/ 637060 w 637185"/>
                <a:gd name="connsiteY27" fmla="*/ 916583 h 1236589"/>
                <a:gd name="connsiteX28" fmla="*/ 625837 w 637185"/>
                <a:gd name="connsiteY28" fmla="*/ 882144 h 123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7185" h="1236589">
                  <a:moveTo>
                    <a:pt x="526960" y="765342"/>
                  </a:moveTo>
                  <a:lnTo>
                    <a:pt x="526960" y="420629"/>
                  </a:lnTo>
                  <a:cubicBezTo>
                    <a:pt x="605545" y="311890"/>
                    <a:pt x="643667" y="179110"/>
                    <a:pt x="634735" y="45244"/>
                  </a:cubicBezTo>
                  <a:cubicBezTo>
                    <a:pt x="633154" y="18724"/>
                    <a:pt x="610375" y="-1494"/>
                    <a:pt x="583854" y="87"/>
                  </a:cubicBezTo>
                  <a:cubicBezTo>
                    <a:pt x="557334" y="1668"/>
                    <a:pt x="537116" y="24448"/>
                    <a:pt x="538697" y="50968"/>
                  </a:cubicBezTo>
                  <a:cubicBezTo>
                    <a:pt x="546469" y="161344"/>
                    <a:pt x="515500" y="270975"/>
                    <a:pt x="451123" y="360970"/>
                  </a:cubicBezTo>
                  <a:lnTo>
                    <a:pt x="430280" y="360970"/>
                  </a:lnTo>
                  <a:cubicBezTo>
                    <a:pt x="414696" y="361468"/>
                    <a:pt x="399240" y="363947"/>
                    <a:pt x="384281" y="368345"/>
                  </a:cubicBezTo>
                  <a:cubicBezTo>
                    <a:pt x="379696" y="369563"/>
                    <a:pt x="376842" y="370365"/>
                    <a:pt x="372833" y="371824"/>
                  </a:cubicBezTo>
                  <a:cubicBezTo>
                    <a:pt x="224414" y="425792"/>
                    <a:pt x="121513" y="524700"/>
                    <a:pt x="48963" y="683092"/>
                  </a:cubicBezTo>
                  <a:cubicBezTo>
                    <a:pt x="37894" y="707244"/>
                    <a:pt x="48500" y="735795"/>
                    <a:pt x="72652" y="746864"/>
                  </a:cubicBezTo>
                  <a:cubicBezTo>
                    <a:pt x="96805" y="757933"/>
                    <a:pt x="125355" y="747327"/>
                    <a:pt x="136424" y="723175"/>
                  </a:cubicBezTo>
                  <a:cubicBezTo>
                    <a:pt x="178640" y="631032"/>
                    <a:pt x="232511" y="563004"/>
                    <a:pt x="302175" y="515032"/>
                  </a:cubicBezTo>
                  <a:lnTo>
                    <a:pt x="302175" y="815462"/>
                  </a:lnTo>
                  <a:lnTo>
                    <a:pt x="254877" y="911212"/>
                  </a:lnTo>
                  <a:lnTo>
                    <a:pt x="50871" y="897857"/>
                  </a:lnTo>
                  <a:cubicBezTo>
                    <a:pt x="24351" y="896327"/>
                    <a:pt x="1611" y="916585"/>
                    <a:pt x="81" y="943105"/>
                  </a:cubicBezTo>
                  <a:cubicBezTo>
                    <a:pt x="-1432" y="969336"/>
                    <a:pt x="18383" y="991926"/>
                    <a:pt x="44586" y="993847"/>
                  </a:cubicBezTo>
                  <a:lnTo>
                    <a:pt x="280611" y="1009319"/>
                  </a:lnTo>
                  <a:cubicBezTo>
                    <a:pt x="281685" y="1009319"/>
                    <a:pt x="282727" y="1009415"/>
                    <a:pt x="283817" y="1009415"/>
                  </a:cubicBezTo>
                  <a:cubicBezTo>
                    <a:pt x="302108" y="1009406"/>
                    <a:pt x="318811" y="999023"/>
                    <a:pt x="326914" y="982624"/>
                  </a:cubicBezTo>
                  <a:lnTo>
                    <a:pt x="422007" y="790226"/>
                  </a:lnTo>
                  <a:lnTo>
                    <a:pt x="539739" y="929394"/>
                  </a:lnTo>
                  <a:lnTo>
                    <a:pt x="521701" y="1185155"/>
                  </a:lnTo>
                  <a:cubicBezTo>
                    <a:pt x="519866" y="1211629"/>
                    <a:pt x="539819" y="1234587"/>
                    <a:pt x="566290" y="1236461"/>
                  </a:cubicBezTo>
                  <a:cubicBezTo>
                    <a:pt x="567428" y="1236557"/>
                    <a:pt x="568582" y="1236589"/>
                    <a:pt x="569721" y="1236589"/>
                  </a:cubicBezTo>
                  <a:cubicBezTo>
                    <a:pt x="594951" y="1236559"/>
                    <a:pt x="615869" y="1217040"/>
                    <a:pt x="617644" y="1191873"/>
                  </a:cubicBezTo>
                  <a:lnTo>
                    <a:pt x="637060" y="916583"/>
                  </a:lnTo>
                  <a:cubicBezTo>
                    <a:pt x="637964" y="904077"/>
                    <a:pt x="633937" y="891716"/>
                    <a:pt x="625837" y="882144"/>
                  </a:cubicBezTo>
                  <a:close/>
                </a:path>
              </a:pathLst>
            </a:custGeom>
            <a:solidFill>
              <a:srgbClr val="000000"/>
            </a:solidFill>
            <a:ln w="15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PT"/>
            </a:p>
          </p:txBody>
        </p:sp>
        <p:sp>
          <p:nvSpPr>
            <p:cNvPr id="38" name="Forma Livre 37">
              <a:extLst>
                <a:ext uri="{FF2B5EF4-FFF2-40B4-BE49-F238E27FC236}">
                  <a16:creationId xmlns:a16="http://schemas.microsoft.com/office/drawing/2014/main" id="{C74530AB-2BC5-E844-A3FE-5795065C1E7F}"/>
                </a:ext>
              </a:extLst>
            </p:cNvPr>
            <p:cNvSpPr/>
            <p:nvPr/>
          </p:nvSpPr>
          <p:spPr>
            <a:xfrm>
              <a:off x="1350561" y="4739265"/>
              <a:ext cx="192398" cy="192398"/>
            </a:xfrm>
            <a:custGeom>
              <a:avLst/>
              <a:gdLst>
                <a:gd name="connsiteX0" fmla="*/ 192398 w 192398"/>
                <a:gd name="connsiteY0" fmla="*/ 96199 h 192398"/>
                <a:gd name="connsiteX1" fmla="*/ 96199 w 192398"/>
                <a:gd name="connsiteY1" fmla="*/ 192398 h 192398"/>
                <a:gd name="connsiteX2" fmla="*/ 0 w 192398"/>
                <a:gd name="connsiteY2" fmla="*/ 96199 h 192398"/>
                <a:gd name="connsiteX3" fmla="*/ 96199 w 192398"/>
                <a:gd name="connsiteY3" fmla="*/ 0 h 192398"/>
                <a:gd name="connsiteX4" fmla="*/ 192398 w 192398"/>
                <a:gd name="connsiteY4" fmla="*/ 96199 h 19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398" h="192398">
                  <a:moveTo>
                    <a:pt x="192398" y="96199"/>
                  </a:moveTo>
                  <a:cubicBezTo>
                    <a:pt x="192398" y="149328"/>
                    <a:pt x="149328" y="192398"/>
                    <a:pt x="96199" y="192398"/>
                  </a:cubicBezTo>
                  <a:cubicBezTo>
                    <a:pt x="43070" y="192398"/>
                    <a:pt x="0" y="149328"/>
                    <a:pt x="0" y="96199"/>
                  </a:cubicBezTo>
                  <a:cubicBezTo>
                    <a:pt x="0" y="43070"/>
                    <a:pt x="43070" y="0"/>
                    <a:pt x="96199" y="0"/>
                  </a:cubicBezTo>
                  <a:cubicBezTo>
                    <a:pt x="149328" y="0"/>
                    <a:pt x="192398" y="43070"/>
                    <a:pt x="192398" y="96199"/>
                  </a:cubicBezTo>
                  <a:close/>
                </a:path>
              </a:pathLst>
            </a:custGeom>
            <a:solidFill>
              <a:srgbClr val="000000"/>
            </a:solidFill>
            <a:ln w="15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PT"/>
            </a:p>
          </p:txBody>
        </p:sp>
        <p:pic>
          <p:nvPicPr>
            <p:cNvPr id="39" name="Gráfico 38" descr="Dinheiro com preenchimento sólido">
              <a:extLst>
                <a:ext uri="{FF2B5EF4-FFF2-40B4-BE49-F238E27FC236}">
                  <a16:creationId xmlns:a16="http://schemas.microsoft.com/office/drawing/2014/main" id="{CF95A514-963F-6149-8BAF-82B08BC99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447666" y="4198331"/>
              <a:ext cx="468930" cy="468930"/>
            </a:xfrm>
            <a:prstGeom prst="rect">
              <a:avLst/>
            </a:prstGeom>
          </p:spPr>
        </p:pic>
      </p:grpSp>
      <p:cxnSp>
        <p:nvCxnSpPr>
          <p:cNvPr id="40" name="Conexão Curva 39">
            <a:extLst>
              <a:ext uri="{FF2B5EF4-FFF2-40B4-BE49-F238E27FC236}">
                <a16:creationId xmlns:a16="http://schemas.microsoft.com/office/drawing/2014/main" id="{B8A2B0DF-DD33-2B4F-B6A1-F85C5E27A1BB}"/>
              </a:ext>
            </a:extLst>
          </p:cNvPr>
          <p:cNvCxnSpPr>
            <a:cxnSpLocks/>
            <a:stCxn id="31" idx="3"/>
            <a:endCxn id="29" idx="1"/>
          </p:cNvCxnSpPr>
          <p:nvPr/>
        </p:nvCxnSpPr>
        <p:spPr>
          <a:xfrm>
            <a:off x="7126738" y="1654260"/>
            <a:ext cx="2501355" cy="726772"/>
          </a:xfrm>
          <a:prstGeom prst="curvedConnector3">
            <a:avLst/>
          </a:prstGeom>
          <a:ln w="2857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1" name="Conexão Curva 40">
            <a:extLst>
              <a:ext uri="{FF2B5EF4-FFF2-40B4-BE49-F238E27FC236}">
                <a16:creationId xmlns:a16="http://schemas.microsoft.com/office/drawing/2014/main" id="{05C3364D-5B17-B944-8C40-E79FF6D1FA07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13101" y="4202827"/>
            <a:ext cx="1191416" cy="726909"/>
          </a:xfrm>
          <a:prstGeom prst="curvedConnector3">
            <a:avLst>
              <a:gd name="adj1" fmla="val 50000"/>
            </a:avLst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3762F4BB-E013-CE46-A15C-19F3CA858EE2}"/>
              </a:ext>
            </a:extLst>
          </p:cNvPr>
          <p:cNvGrpSpPr/>
          <p:nvPr/>
        </p:nvGrpSpPr>
        <p:grpSpPr>
          <a:xfrm>
            <a:off x="9024203" y="4062503"/>
            <a:ext cx="2435274" cy="1132125"/>
            <a:chOff x="7857038" y="4276050"/>
            <a:chExt cx="2466902" cy="1215810"/>
          </a:xfrm>
        </p:grpSpPr>
        <p:pic>
          <p:nvPicPr>
            <p:cNvPr id="43" name="Gráfico 42" descr="Contorno de rosto risonho com preenchimento sólido">
              <a:extLst>
                <a:ext uri="{FF2B5EF4-FFF2-40B4-BE49-F238E27FC236}">
                  <a16:creationId xmlns:a16="http://schemas.microsoft.com/office/drawing/2014/main" id="{14F3FA88-C1BB-194F-8EA9-89AEA3FFB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9108130" y="4276050"/>
              <a:ext cx="1215810" cy="1215810"/>
            </a:xfrm>
            <a:prstGeom prst="rect">
              <a:avLst/>
            </a:prstGeom>
          </p:spPr>
        </p:pic>
        <p:pic>
          <p:nvPicPr>
            <p:cNvPr id="44" name="Gráfico 43" descr="Globo terrestre: África e Europa com preenchimento sólido">
              <a:extLst>
                <a:ext uri="{FF2B5EF4-FFF2-40B4-BE49-F238E27FC236}">
                  <a16:creationId xmlns:a16="http://schemas.microsoft.com/office/drawing/2014/main" id="{3334D98F-F82A-A74C-A1A7-2A7B574D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857038" y="4276051"/>
              <a:ext cx="1215809" cy="1215809"/>
            </a:xfrm>
            <a:prstGeom prst="rect">
              <a:avLst/>
            </a:prstGeom>
          </p:spPr>
        </p:pic>
      </p:grpSp>
      <p:cxnSp>
        <p:nvCxnSpPr>
          <p:cNvPr id="45" name="Conexão Reta Unidirecional 44">
            <a:extLst>
              <a:ext uri="{FF2B5EF4-FFF2-40B4-BE49-F238E27FC236}">
                <a16:creationId xmlns:a16="http://schemas.microsoft.com/office/drawing/2014/main" id="{010FB548-35CE-D54F-B1EA-6258E570BBF7}"/>
              </a:ext>
            </a:extLst>
          </p:cNvPr>
          <p:cNvCxnSpPr>
            <a:cxnSpLocks/>
            <a:stCxn id="29" idx="2"/>
          </p:cNvCxnSpPr>
          <p:nvPr/>
        </p:nvCxnSpPr>
        <p:spPr>
          <a:xfrm flipH="1">
            <a:off x="10235998" y="2988937"/>
            <a:ext cx="1" cy="1132125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46" name="Imagem 45">
            <a:extLst>
              <a:ext uri="{FF2B5EF4-FFF2-40B4-BE49-F238E27FC236}">
                <a16:creationId xmlns:a16="http://schemas.microsoft.com/office/drawing/2014/main" id="{3588535B-0808-264A-9ABF-7718016C90B7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9709" b="89968" l="3963" r="91768">
                        <a14:foregroundMark x1="36890" y1="74110" x2="36890" y2="74110"/>
                        <a14:foregroundMark x1="45122" y1="73786" x2="45122" y2="73786"/>
                        <a14:foregroundMark x1="50915" y1="73786" x2="50915" y2="73786"/>
                        <a14:foregroundMark x1="6098" y1="81877" x2="20122" y2="82201"/>
                        <a14:foregroundMark x1="20122" y1="82201" x2="49695" y2="80583"/>
                        <a14:foregroundMark x1="49695" y1="80583" x2="64329" y2="80583"/>
                        <a14:foregroundMark x1="64329" y1="80583" x2="87805" y2="78317"/>
                        <a14:foregroundMark x1="92073" y1="83495" x2="6098" y2="84466"/>
                        <a14:foregroundMark x1="91463" y1="80259" x2="88415" y2="81877"/>
                        <a14:foregroundMark x1="3963" y1="81230" x2="45732" y2="82201"/>
                        <a14:foregroundMark x1="45732" y1="82201" x2="53049" y2="81877"/>
                        <a14:foregroundMark x1="44512" y1="73463" x2="44512" y2="73463"/>
                        <a14:foregroundMark x1="47256" y1="74757" x2="43293" y2="73786"/>
                        <a14:foregroundMark x1="45427" y1="73463" x2="43598" y2="71845"/>
                        <a14:foregroundMark x1="38720" y1="69579" x2="34756" y2="72816"/>
                        <a14:foregroundMark x1="37805" y1="67961" x2="50305" y2="74434"/>
                        <a14:foregroundMark x1="50305" y1="74434" x2="64024" y2="74434"/>
                        <a14:foregroundMark x1="64024" y1="74434" x2="51220" y2="67638"/>
                        <a14:foregroundMark x1="51220" y1="67638" x2="35976" y2="67314"/>
                        <a14:foregroundMark x1="52744" y1="68932" x2="64939" y2="69256"/>
                        <a14:foregroundMark x1="63415" y1="69256" x2="64024" y2="74757"/>
                        <a14:foregroundMark x1="32622" y1="69579" x2="32317" y2="73786"/>
                      </a14:backgroundRemoval>
                    </a14:imgEffect>
                  </a14:imgLayer>
                </a14:imgProps>
              </a:ext>
            </a:extLst>
          </a:blip>
          <a:srcRect l="26613" t="10339" r="31173" b="22211"/>
          <a:stretch/>
        </p:blipFill>
        <p:spPr>
          <a:xfrm>
            <a:off x="3940218" y="3912637"/>
            <a:ext cx="385572" cy="580379"/>
          </a:xfrm>
          <a:prstGeom prst="rect">
            <a:avLst/>
          </a:prstGeom>
        </p:spPr>
      </p:pic>
      <p:pic>
        <p:nvPicPr>
          <p:cNvPr id="47" name="Gráfico 46" descr="Código QR com preenchimento sólido">
            <a:extLst>
              <a:ext uri="{FF2B5EF4-FFF2-40B4-BE49-F238E27FC236}">
                <a16:creationId xmlns:a16="http://schemas.microsoft.com/office/drawing/2014/main" id="{9CBA6ED3-0566-FD42-89B1-2C80F9EE5BD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1410504" y="1356092"/>
            <a:ext cx="352196" cy="352196"/>
          </a:xfrm>
          <a:prstGeom prst="rect">
            <a:avLst/>
          </a:prstGeom>
        </p:spPr>
      </p:pic>
      <p:sp>
        <p:nvSpPr>
          <p:cNvPr id="48" name="Forma Livre 47">
            <a:extLst>
              <a:ext uri="{FF2B5EF4-FFF2-40B4-BE49-F238E27FC236}">
                <a16:creationId xmlns:a16="http://schemas.microsoft.com/office/drawing/2014/main" id="{723FD69B-BE04-4448-BE71-029085F807BB}"/>
              </a:ext>
            </a:extLst>
          </p:cNvPr>
          <p:cNvSpPr/>
          <p:nvPr/>
        </p:nvSpPr>
        <p:spPr>
          <a:xfrm>
            <a:off x="4857361" y="2285298"/>
            <a:ext cx="458023" cy="851478"/>
          </a:xfrm>
          <a:custGeom>
            <a:avLst/>
            <a:gdLst>
              <a:gd name="connsiteX0" fmla="*/ 640261 w 693616"/>
              <a:gd name="connsiteY0" fmla="*/ 0 h 1227166"/>
              <a:gd name="connsiteX1" fmla="*/ 53355 w 693616"/>
              <a:gd name="connsiteY1" fmla="*/ 0 h 1227166"/>
              <a:gd name="connsiteX2" fmla="*/ 0 w 693616"/>
              <a:gd name="connsiteY2" fmla="*/ 53355 h 1227166"/>
              <a:gd name="connsiteX3" fmla="*/ 0 w 693616"/>
              <a:gd name="connsiteY3" fmla="*/ 1173812 h 1227166"/>
              <a:gd name="connsiteX4" fmla="*/ 53355 w 693616"/>
              <a:gd name="connsiteY4" fmla="*/ 1227167 h 1227166"/>
              <a:gd name="connsiteX5" fmla="*/ 640261 w 693616"/>
              <a:gd name="connsiteY5" fmla="*/ 1227167 h 1227166"/>
              <a:gd name="connsiteX6" fmla="*/ 693616 w 693616"/>
              <a:gd name="connsiteY6" fmla="*/ 1173812 h 1227166"/>
              <a:gd name="connsiteX7" fmla="*/ 693616 w 693616"/>
              <a:gd name="connsiteY7" fmla="*/ 53355 h 1227166"/>
              <a:gd name="connsiteX8" fmla="*/ 640261 w 693616"/>
              <a:gd name="connsiteY8" fmla="*/ 0 h 1227166"/>
              <a:gd name="connsiteX9" fmla="*/ 300122 w 693616"/>
              <a:gd name="connsiteY9" fmla="*/ 53355 h 1227166"/>
              <a:gd name="connsiteX10" fmla="*/ 393494 w 693616"/>
              <a:gd name="connsiteY10" fmla="*/ 53355 h 1227166"/>
              <a:gd name="connsiteX11" fmla="*/ 413502 w 693616"/>
              <a:gd name="connsiteY11" fmla="*/ 73363 h 1227166"/>
              <a:gd name="connsiteX12" fmla="*/ 393494 w 693616"/>
              <a:gd name="connsiteY12" fmla="*/ 93371 h 1227166"/>
              <a:gd name="connsiteX13" fmla="*/ 300122 w 693616"/>
              <a:gd name="connsiteY13" fmla="*/ 93371 h 1227166"/>
              <a:gd name="connsiteX14" fmla="*/ 280114 w 693616"/>
              <a:gd name="connsiteY14" fmla="*/ 73363 h 1227166"/>
              <a:gd name="connsiteX15" fmla="*/ 300122 w 693616"/>
              <a:gd name="connsiteY15" fmla="*/ 53355 h 1227166"/>
              <a:gd name="connsiteX16" fmla="*/ 640261 w 693616"/>
              <a:gd name="connsiteY16" fmla="*/ 1080441 h 1227166"/>
              <a:gd name="connsiteX17" fmla="*/ 53355 w 693616"/>
              <a:gd name="connsiteY17" fmla="*/ 1080441 h 1227166"/>
              <a:gd name="connsiteX18" fmla="*/ 53355 w 693616"/>
              <a:gd name="connsiteY18" fmla="*/ 146726 h 1227166"/>
              <a:gd name="connsiteX19" fmla="*/ 640261 w 693616"/>
              <a:gd name="connsiteY19" fmla="*/ 146726 h 1227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93616" h="1227166">
                <a:moveTo>
                  <a:pt x="640261" y="0"/>
                </a:moveTo>
                <a:lnTo>
                  <a:pt x="53355" y="0"/>
                </a:lnTo>
                <a:cubicBezTo>
                  <a:pt x="23924" y="88"/>
                  <a:pt x="88" y="23924"/>
                  <a:pt x="0" y="53355"/>
                </a:cubicBezTo>
                <a:lnTo>
                  <a:pt x="0" y="1173812"/>
                </a:lnTo>
                <a:cubicBezTo>
                  <a:pt x="88" y="1203243"/>
                  <a:pt x="23924" y="1227079"/>
                  <a:pt x="53355" y="1227167"/>
                </a:cubicBezTo>
                <a:lnTo>
                  <a:pt x="640261" y="1227167"/>
                </a:lnTo>
                <a:cubicBezTo>
                  <a:pt x="669692" y="1227079"/>
                  <a:pt x="693528" y="1203243"/>
                  <a:pt x="693616" y="1173812"/>
                </a:cubicBezTo>
                <a:lnTo>
                  <a:pt x="693616" y="53355"/>
                </a:lnTo>
                <a:cubicBezTo>
                  <a:pt x="693528" y="23924"/>
                  <a:pt x="669692" y="88"/>
                  <a:pt x="640261" y="0"/>
                </a:cubicBezTo>
                <a:close/>
                <a:moveTo>
                  <a:pt x="300122" y="53355"/>
                </a:moveTo>
                <a:lnTo>
                  <a:pt x="393494" y="53355"/>
                </a:lnTo>
                <a:cubicBezTo>
                  <a:pt x="404544" y="53355"/>
                  <a:pt x="413502" y="62313"/>
                  <a:pt x="413502" y="73363"/>
                </a:cubicBezTo>
                <a:cubicBezTo>
                  <a:pt x="413502" y="84413"/>
                  <a:pt x="404544" y="93371"/>
                  <a:pt x="393494" y="93371"/>
                </a:cubicBezTo>
                <a:lnTo>
                  <a:pt x="300122" y="93371"/>
                </a:lnTo>
                <a:cubicBezTo>
                  <a:pt x="289073" y="93371"/>
                  <a:pt x="280114" y="84413"/>
                  <a:pt x="280114" y="73363"/>
                </a:cubicBezTo>
                <a:cubicBezTo>
                  <a:pt x="280114" y="62313"/>
                  <a:pt x="289073" y="53355"/>
                  <a:pt x="300122" y="53355"/>
                </a:cubicBezTo>
                <a:close/>
                <a:moveTo>
                  <a:pt x="640261" y="1080441"/>
                </a:moveTo>
                <a:lnTo>
                  <a:pt x="53355" y="1080441"/>
                </a:lnTo>
                <a:lnTo>
                  <a:pt x="53355" y="146726"/>
                </a:lnTo>
                <a:lnTo>
                  <a:pt x="640261" y="146726"/>
                </a:lnTo>
                <a:close/>
              </a:path>
            </a:pathLst>
          </a:custGeom>
          <a:solidFill>
            <a:srgbClr val="000000"/>
          </a:solidFill>
          <a:ln w="13295" cap="flat">
            <a:noFill/>
            <a:prstDash val="solid"/>
            <a:miter/>
          </a:ln>
        </p:spPr>
        <p:txBody>
          <a:bodyPr rtlCol="0" anchor="ctr"/>
          <a:lstStyle/>
          <a:p>
            <a:endParaRPr lang="pt-PT"/>
          </a:p>
        </p:txBody>
      </p:sp>
      <p:pic>
        <p:nvPicPr>
          <p:cNvPr id="49" name="Gráfico 48" descr="Código QR com preenchimento sólido">
            <a:extLst>
              <a:ext uri="{FF2B5EF4-FFF2-40B4-BE49-F238E27FC236}">
                <a16:creationId xmlns:a16="http://schemas.microsoft.com/office/drawing/2014/main" id="{A0A54782-EB4A-CC41-8E79-B33CC5B692A6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910274" y="2436004"/>
            <a:ext cx="352196" cy="352196"/>
          </a:xfrm>
          <a:prstGeom prst="rect">
            <a:avLst/>
          </a:prstGeom>
        </p:spPr>
      </p:pic>
      <p:cxnSp>
        <p:nvCxnSpPr>
          <p:cNvPr id="51" name="Conexão Curva 50">
            <a:extLst>
              <a:ext uri="{FF2B5EF4-FFF2-40B4-BE49-F238E27FC236}">
                <a16:creationId xmlns:a16="http://schemas.microsoft.com/office/drawing/2014/main" id="{05A75E75-BF17-FD45-B563-F7800E2F1BAA}"/>
              </a:ext>
            </a:extLst>
          </p:cNvPr>
          <p:cNvCxnSpPr>
            <a:cxnSpLocks/>
          </p:cNvCxnSpPr>
          <p:nvPr/>
        </p:nvCxnSpPr>
        <p:spPr>
          <a:xfrm rot="5400000">
            <a:off x="3945535" y="2898507"/>
            <a:ext cx="949414" cy="574475"/>
          </a:xfrm>
          <a:prstGeom prst="curvedConnector3">
            <a:avLst>
              <a:gd name="adj1" fmla="val 42295"/>
            </a:avLst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3" name="Gráfico 52" descr="Casa destaque">
            <a:extLst>
              <a:ext uri="{FF2B5EF4-FFF2-40B4-BE49-F238E27FC236}">
                <a16:creationId xmlns:a16="http://schemas.microsoft.com/office/drawing/2014/main" id="{D7B5E525-AD91-C040-B022-85064E7827FF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rcRect l="-1" r="525" b="8181"/>
          <a:stretch/>
        </p:blipFill>
        <p:spPr>
          <a:xfrm>
            <a:off x="261104" y="1153831"/>
            <a:ext cx="1339549" cy="1236455"/>
          </a:xfrm>
          <a:prstGeom prst="rect">
            <a:avLst/>
          </a:prstGeom>
        </p:spPr>
      </p:pic>
      <p:graphicFrame>
        <p:nvGraphicFramePr>
          <p:cNvPr id="54" name="Tabela 1046">
            <a:extLst>
              <a:ext uri="{FF2B5EF4-FFF2-40B4-BE49-F238E27FC236}">
                <a16:creationId xmlns:a16="http://schemas.microsoft.com/office/drawing/2014/main" id="{17ADBDDA-AF86-3E41-B188-8A7CC87A2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329405"/>
              </p:ext>
            </p:extLst>
          </p:nvPr>
        </p:nvGraphicFramePr>
        <p:xfrm>
          <a:off x="703973" y="5414574"/>
          <a:ext cx="4153388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1163">
                  <a:extLst>
                    <a:ext uri="{9D8B030D-6E8A-4147-A177-3AD203B41FA5}">
                      <a16:colId xmlns:a16="http://schemas.microsoft.com/office/drawing/2014/main" val="518861920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3133220254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4253178701"/>
                    </a:ext>
                  </a:extLst>
                </a:gridCol>
                <a:gridCol w="1580648">
                  <a:extLst>
                    <a:ext uri="{9D8B030D-6E8A-4147-A177-3AD203B41FA5}">
                      <a16:colId xmlns:a16="http://schemas.microsoft.com/office/drawing/2014/main" val="600582607"/>
                    </a:ext>
                  </a:extLst>
                </a:gridCol>
              </a:tblGrid>
              <a:tr h="247826">
                <a:tc>
                  <a:txBody>
                    <a:bodyPr/>
                    <a:lstStyle/>
                    <a:p>
                      <a:r>
                        <a:rPr lang="pt-PT" sz="1100" dirty="0"/>
                        <a:t>Quantidade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sz="1100" dirty="0"/>
                        <a:t>Créditos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sz="1100" dirty="0"/>
                        <a:t>Valor (€)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100" dirty="0"/>
                        <a:t>Validade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8200"/>
                  </a:ext>
                </a:extLst>
              </a:tr>
              <a:tr h="257687">
                <a:tc>
                  <a:txBody>
                    <a:bodyPr/>
                    <a:lstStyle/>
                    <a:p>
                      <a:r>
                        <a:rPr lang="pt-PT" sz="1100" dirty="0"/>
                        <a:t>Saco de 35L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sz="1100" dirty="0"/>
                        <a:t>1 crédito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sz="1100" dirty="0"/>
                        <a:t>2,5 €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pt-PT" sz="1100" dirty="0"/>
                        <a:t>Os créditos acumulados expiram ao fim de 30 dias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78446"/>
                  </a:ext>
                </a:extLst>
              </a:tr>
              <a:tr h="196748">
                <a:tc>
                  <a:txBody>
                    <a:bodyPr/>
                    <a:lstStyle/>
                    <a:p>
                      <a:r>
                        <a:rPr lang="pt-PT" sz="1100" dirty="0"/>
                        <a:t>Saco de 60L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sz="1100" dirty="0"/>
                        <a:t>2 créditos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sz="1100" dirty="0"/>
                        <a:t>5 €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P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0809282"/>
                  </a:ext>
                </a:extLst>
              </a:tr>
            </a:tbl>
          </a:graphicData>
        </a:graphic>
      </p:graphicFrame>
      <p:sp>
        <p:nvSpPr>
          <p:cNvPr id="3" name="CaixaDeTexto 2">
            <a:extLst>
              <a:ext uri="{FF2B5EF4-FFF2-40B4-BE49-F238E27FC236}">
                <a16:creationId xmlns:a16="http://schemas.microsoft.com/office/drawing/2014/main" id="{E28892E2-897D-704E-A57A-035EA0F7ACA2}"/>
              </a:ext>
            </a:extLst>
          </p:cNvPr>
          <p:cNvSpPr txBox="1"/>
          <p:nvPr/>
        </p:nvSpPr>
        <p:spPr>
          <a:xfrm>
            <a:off x="444843" y="2425595"/>
            <a:ext cx="21682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A recolha do lixo é feita em casa do utilizador. 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4B38C5EA-2CD7-C04C-9408-6B637FCA2E62}"/>
              </a:ext>
            </a:extLst>
          </p:cNvPr>
          <p:cNvSpPr txBox="1"/>
          <p:nvPr/>
        </p:nvSpPr>
        <p:spPr>
          <a:xfrm>
            <a:off x="4420242" y="3176302"/>
            <a:ext cx="29751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O utilizador é identificado por um </a:t>
            </a:r>
            <a:r>
              <a:rPr lang="pt-PT" sz="1400" dirty="0" err="1"/>
              <a:t>Qrcode</a:t>
            </a:r>
            <a:r>
              <a:rPr lang="pt-PT" sz="1400" dirty="0"/>
              <a:t>, que quando “</a:t>
            </a:r>
            <a:r>
              <a:rPr lang="pt-PT" sz="1400" dirty="0" err="1"/>
              <a:t>scaneado</a:t>
            </a:r>
            <a:r>
              <a:rPr lang="pt-PT" sz="1400" dirty="0"/>
              <a:t>”, os homens da recolha conseguem introduzir a quantidade de lixo recolhido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6FA5928A-F0D3-F844-84E3-50748C720B7A}"/>
              </a:ext>
            </a:extLst>
          </p:cNvPr>
          <p:cNvSpPr/>
          <p:nvPr/>
        </p:nvSpPr>
        <p:spPr>
          <a:xfrm>
            <a:off x="3164464" y="4673240"/>
            <a:ext cx="212369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400" dirty="0"/>
              <a:t>Depois é convertido em créditos, que ficam prontos a usar</a:t>
            </a:r>
            <a:endParaRPr lang="pt-PT" sz="20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BEE3C01-566C-E248-ACAF-453141A219BD}"/>
              </a:ext>
            </a:extLst>
          </p:cNvPr>
          <p:cNvSpPr txBox="1"/>
          <p:nvPr/>
        </p:nvSpPr>
        <p:spPr>
          <a:xfrm>
            <a:off x="7000865" y="915595"/>
            <a:ext cx="29038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Entretanto o lixo é transportado para as empresas de processamento e reutilização 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54913C5-158D-6C47-9E97-4C93B38AA447}"/>
              </a:ext>
            </a:extLst>
          </p:cNvPr>
          <p:cNvSpPr txBox="1"/>
          <p:nvPr/>
        </p:nvSpPr>
        <p:spPr>
          <a:xfrm>
            <a:off x="8971395" y="5194628"/>
            <a:ext cx="2714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Contribuindo no final para um Portugal mais limpo e saudável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C22E3D8-287A-6748-8AE9-57594593A5F0}"/>
              </a:ext>
            </a:extLst>
          </p:cNvPr>
          <p:cNvSpPr txBox="1"/>
          <p:nvPr/>
        </p:nvSpPr>
        <p:spPr>
          <a:xfrm>
            <a:off x="4942743" y="2746657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900" dirty="0">
                <a:solidFill>
                  <a:schemeClr val="bg2">
                    <a:lumMod val="10000"/>
                  </a:schemeClr>
                </a:solidFill>
              </a:rPr>
              <a:t>ID</a:t>
            </a:r>
          </a:p>
        </p:txBody>
      </p:sp>
    </p:spTree>
    <p:extLst>
      <p:ext uri="{BB962C8B-B14F-4D97-AF65-F5344CB8AC3E}">
        <p14:creationId xmlns:p14="http://schemas.microsoft.com/office/powerpoint/2010/main" val="2013629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ureate">
      <a:dk1>
        <a:srgbClr val="DE3831"/>
      </a:dk1>
      <a:lt1>
        <a:sysClr val="window" lastClr="FFFFFF"/>
      </a:lt1>
      <a:dk2>
        <a:srgbClr val="DE3831"/>
      </a:dk2>
      <a:lt2>
        <a:srgbClr val="E7E6E6"/>
      </a:lt2>
      <a:accent1>
        <a:srgbClr val="EB5D13"/>
      </a:accent1>
      <a:accent2>
        <a:srgbClr val="F59100"/>
      </a:accent2>
      <a:accent3>
        <a:srgbClr val="A10E2F"/>
      </a:accent3>
      <a:accent4>
        <a:srgbClr val="40ACB6"/>
      </a:accent4>
      <a:accent5>
        <a:srgbClr val="706F6F"/>
      </a:accent5>
      <a:accent6>
        <a:srgbClr val="3363AC"/>
      </a:accent6>
      <a:hlink>
        <a:srgbClr val="0563C1"/>
      </a:hlink>
      <a:folHlink>
        <a:srgbClr val="954F72"/>
      </a:folHlink>
    </a:clrScheme>
    <a:fontScheme name="Instalación integrada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48C2AA6B5FC0844AF93F8DDE7DAEE42" ma:contentTypeVersion="7" ma:contentTypeDescription="Criar um novo documento." ma:contentTypeScope="" ma:versionID="c5bd3db4b88cb6eb74480e3f0a0fd7c9">
  <xsd:schema xmlns:xsd="http://www.w3.org/2001/XMLSchema" xmlns:xs="http://www.w3.org/2001/XMLSchema" xmlns:p="http://schemas.microsoft.com/office/2006/metadata/properties" xmlns:ns2="9ea808cc-d41a-4e1f-acfe-bfb4cff00c62" xmlns:ns3="4a005718-ec05-4f7c-824f-106a9ee3b2e5" targetNamespace="http://schemas.microsoft.com/office/2006/metadata/properties" ma:root="true" ma:fieldsID="a5dab87ddeb497d7ce8512c6bc7794e2" ns2:_="" ns3:_="">
    <xsd:import namespace="9ea808cc-d41a-4e1f-acfe-bfb4cff00c62"/>
    <xsd:import namespace="4a005718-ec05-4f7c-824f-106a9ee3b2e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a808cc-d41a-4e1f-acfe-bfb4cff00c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005718-ec05-4f7c-824f-106a9ee3b2e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mpartido con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F90192-A74C-4395-9539-B988B901C8A9}">
  <ds:schemaRefs>
    <ds:schemaRef ds:uri="4a005718-ec05-4f7c-824f-106a9ee3b2e5"/>
    <ds:schemaRef ds:uri="9ea808cc-d41a-4e1f-acfe-bfb4cff00c6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2DCFBA3-4D15-4A66-B2CC-34A499A2E8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038248-5201-4305-BA45-A8595240C639}">
  <ds:schemaRefs>
    <ds:schemaRef ds:uri="4a005718-ec05-4f7c-824f-106a9ee3b2e5"/>
    <ds:schemaRef ds:uri="9ea808cc-d41a-4e1f-acfe-bfb4cff00c6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6571</TotalTime>
  <Words>1999</Words>
  <Application>Microsoft Macintosh PowerPoint</Application>
  <PresentationFormat>Ecrã Panorâmico</PresentationFormat>
  <Paragraphs>350</Paragraphs>
  <Slides>22</Slides>
  <Notes>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22</vt:i4>
      </vt:variant>
    </vt:vector>
  </HeadingPairs>
  <TitlesOfParts>
    <vt:vector size="27" baseType="lpstr">
      <vt:lpstr>Arial</vt:lpstr>
      <vt:lpstr>Calibri</vt:lpstr>
      <vt:lpstr>Trebuchet MS</vt:lpstr>
      <vt:lpstr>Verdana</vt:lpstr>
      <vt:lpstr>Office Theme</vt:lpstr>
      <vt:lpstr>Relatório de Progresso </vt:lpstr>
      <vt:lpstr>Equipa de projecto</vt:lpstr>
      <vt:lpstr>Equipa de projecto</vt:lpstr>
      <vt:lpstr>Equipa de projecto</vt:lpstr>
      <vt:lpstr>Equipa de projecto</vt:lpstr>
      <vt:lpstr>Equipa de projecto</vt:lpstr>
      <vt:lpstr>Equipa de projecto</vt:lpstr>
      <vt:lpstr>Introdução ao SAFE</vt:lpstr>
      <vt:lpstr>Como funciona?</vt:lpstr>
      <vt:lpstr>Introdução</vt:lpstr>
      <vt:lpstr>Lean Canvas</vt:lpstr>
      <vt:lpstr>Tabela de Custos e Receitas</vt:lpstr>
      <vt:lpstr>Tabela de KPI’s</vt:lpstr>
      <vt:lpstr>Tabela de KPI’s</vt:lpstr>
      <vt:lpstr>Diagrama de Contexto do Sistema “SAFE”</vt:lpstr>
      <vt:lpstr>SAFE 2021/2022</vt:lpstr>
      <vt:lpstr>Modelo de Casos de Utilização do sistema SAFE</vt:lpstr>
      <vt:lpstr>Modelo de Domínio</vt:lpstr>
      <vt:lpstr>Matriz de CRUD</vt:lpstr>
      <vt:lpstr>Diagrama de Blocos</vt:lpstr>
      <vt:lpstr>Sprint Retrospective</vt:lpstr>
      <vt:lpstr>FIM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Yaiza Díaz</dc:creator>
  <cp:lastModifiedBy>Ana Cristina Caroça Tomé de Jesus</cp:lastModifiedBy>
  <cp:revision>102</cp:revision>
  <dcterms:created xsi:type="dcterms:W3CDTF">2017-01-02T11:35:00Z</dcterms:created>
  <dcterms:modified xsi:type="dcterms:W3CDTF">2022-01-17T03:27:15Z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0x010100848C2AA6B5FC0844AF93F8DDE7DAEE42</vt:lpwstr>
  </property>
</Properties>
</file>

<file path=docProps/thumbnail.jpeg>
</file>